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  <p:sldMasterId id="2147483674" r:id="rId3"/>
  </p:sldMasterIdLst>
  <p:notesMasterIdLst>
    <p:notesMasterId r:id="rId43"/>
  </p:notesMasterIdLst>
  <p:handoutMasterIdLst>
    <p:handoutMasterId r:id="rId44"/>
  </p:handoutMasterIdLst>
  <p:sldIdLst>
    <p:sldId id="1291" r:id="rId4"/>
    <p:sldId id="1278" r:id="rId5"/>
    <p:sldId id="1292" r:id="rId6"/>
    <p:sldId id="1228" r:id="rId7"/>
    <p:sldId id="1234" r:id="rId8"/>
    <p:sldId id="1270" r:id="rId9"/>
    <p:sldId id="1244" r:id="rId10"/>
    <p:sldId id="1261" r:id="rId11"/>
    <p:sldId id="1253" r:id="rId12"/>
    <p:sldId id="1254" r:id="rId13"/>
    <p:sldId id="1246" r:id="rId14"/>
    <p:sldId id="1242" r:id="rId15"/>
    <p:sldId id="1293" r:id="rId16"/>
    <p:sldId id="1289" r:id="rId17"/>
    <p:sldId id="1290" r:id="rId18"/>
    <p:sldId id="1297" r:id="rId19"/>
    <p:sldId id="1298" r:id="rId20"/>
    <p:sldId id="1295" r:id="rId21"/>
    <p:sldId id="1304" r:id="rId22"/>
    <p:sldId id="1305" r:id="rId23"/>
    <p:sldId id="1306" r:id="rId24"/>
    <p:sldId id="1309" r:id="rId25"/>
    <p:sldId id="1296" r:id="rId26"/>
    <p:sldId id="1310" r:id="rId27"/>
    <p:sldId id="1256" r:id="rId28"/>
    <p:sldId id="1258" r:id="rId29"/>
    <p:sldId id="1255" r:id="rId30"/>
    <p:sldId id="1275" r:id="rId31"/>
    <p:sldId id="1314" r:id="rId32"/>
    <p:sldId id="1315" r:id="rId33"/>
    <p:sldId id="1316" r:id="rId34"/>
    <p:sldId id="1303" r:id="rId35"/>
    <p:sldId id="1302" r:id="rId36"/>
    <p:sldId id="1322" r:id="rId37"/>
    <p:sldId id="1318" r:id="rId38"/>
    <p:sldId id="1319" r:id="rId39"/>
    <p:sldId id="1320" r:id="rId40"/>
    <p:sldId id="1321" r:id="rId41"/>
    <p:sldId id="1324" r:id="rId42"/>
  </p:sldIdLst>
  <p:sldSz cx="9144000" cy="6858000" type="screen4x3"/>
  <p:notesSz cx="6858000" cy="9144000"/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5">
          <p15:clr>
            <a:srgbClr val="A4A3A4"/>
          </p15:clr>
        </p15:guide>
        <p15:guide id="2" orient="horz" pos="3058">
          <p15:clr>
            <a:srgbClr val="A4A3A4"/>
          </p15:clr>
        </p15:guide>
        <p15:guide id="3" orient="horz" pos="4032">
          <p15:clr>
            <a:srgbClr val="A4A3A4"/>
          </p15:clr>
        </p15:guide>
        <p15:guide id="4" orient="horz" pos="3611">
          <p15:clr>
            <a:srgbClr val="A4A3A4"/>
          </p15:clr>
        </p15:guide>
        <p15:guide id="5" orient="horz" pos="1025">
          <p15:clr>
            <a:srgbClr val="A4A3A4"/>
          </p15:clr>
        </p15:guide>
        <p15:guide id="6" pos="1201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DE75"/>
    <a:srgbClr val="B10202"/>
    <a:srgbClr val="FAFAFA"/>
    <a:srgbClr val="00C702"/>
    <a:srgbClr val="FF3538"/>
    <a:srgbClr val="009E01"/>
    <a:srgbClr val="DDDDDD"/>
    <a:srgbClr val="E3E3E3"/>
    <a:srgbClr val="00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3" autoAdjust="0"/>
    <p:restoredTop sz="95926" autoAdjust="0"/>
  </p:normalViewPr>
  <p:slideViewPr>
    <p:cSldViewPr snapToGrid="0" showGuides="1">
      <p:cViewPr>
        <p:scale>
          <a:sx n="110" d="100"/>
          <a:sy n="110" d="100"/>
        </p:scale>
        <p:origin x="1624" y="152"/>
      </p:cViewPr>
      <p:guideLst>
        <p:guide orient="horz" pos="1845"/>
        <p:guide orient="horz" pos="3058"/>
        <p:guide orient="horz" pos="4032"/>
        <p:guide orient="horz" pos="3611"/>
        <p:guide orient="horz" pos="1025"/>
        <p:guide pos="120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481DB-C454-F848-85FD-7531C4681FA8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6CA0A-0570-CA48-872A-06252E20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43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021A-BD82-6549-B6F0-C141B99A7573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F8F32-8FB8-B84B-82B3-E896E2106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260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788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a user associate with lower </a:t>
            </a:r>
            <a:r>
              <a:rPr lang="en-US" dirty="0" err="1" smtClean="0"/>
              <a:t>sINR</a:t>
            </a:r>
            <a:r>
              <a:rPr lang="en-US" dirty="0" smtClean="0"/>
              <a:t> than the </a:t>
            </a:r>
            <a:r>
              <a:rPr lang="en-US" dirty="0" err="1" smtClean="0"/>
              <a:t>maceocell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9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28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="0" i="0" smtClean="0">
                    <a:latin typeface="Cambria Math" panose="02040503050406030204" pitchFamily="18" charset="0"/>
                  </a:rPr>
                  <a:t>𝑏_𝑟</a:t>
                </a:r>
                <a:r>
                  <a:rPr lang="en-US" altLang="ko-KR" dirty="0" smtClean="0"/>
                  <a:t>: number of buildings</a:t>
                </a:r>
                <a:r>
                  <a:rPr lang="en-US" altLang="ko-KR" baseline="0" dirty="0" smtClean="0"/>
                  <a:t> crossed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98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dirty="0" smtClean="0"/>
                  <a:t>: number of buildings</a:t>
                </a:r>
                <a:r>
                  <a:rPr lang="en-US" altLang="ko-KR" baseline="0" dirty="0" smtClean="0"/>
                  <a:t> crossed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="0" i="0" smtClean="0">
                    <a:latin typeface="Cambria Math" panose="02040503050406030204" pitchFamily="18" charset="0"/>
                  </a:rPr>
                  <a:t>𝑏_𝑟</a:t>
                </a:r>
                <a:r>
                  <a:rPr lang="en-US" altLang="ko-KR" dirty="0" smtClean="0"/>
                  <a:t>: number of buildings</a:t>
                </a:r>
                <a:r>
                  <a:rPr lang="en-US" altLang="ko-KR" baseline="0" dirty="0" smtClean="0"/>
                  <a:t> crossed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3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57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26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255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9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1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7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모바일 사용자의 트래픽 수요가 폭등하면서 </a:t>
            </a:r>
            <a:r>
              <a:rPr lang="en-US" altLang="ko-KR" dirty="0" smtClean="0"/>
              <a:t>5G</a:t>
            </a:r>
            <a:r>
              <a:rPr lang="ko-KR" altLang="en-US" dirty="0" smtClean="0"/>
              <a:t>에서는 주요 후보 기술 분야로 기지국 간 거리가 매우 가까운 초고밀도 네트워크가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UDN</a:t>
            </a:r>
            <a:r>
              <a:rPr lang="ko-KR" altLang="en-US" dirty="0" smtClean="0"/>
              <a:t>에서 상대적으로 많은 기지국들을 통해서 높은 주파수 효율과 데이터 전송 속도를 보장할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99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277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Ideal Backhaul: 2.5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ko-KR" altLang="en-US" dirty="0" smtClean="0"/>
                  <a:t> 이하의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지연과 </a:t>
                </a:r>
                <a:r>
                  <a:rPr lang="en-US" altLang="ko-KR" dirty="0" smtClean="0"/>
                  <a:t>10Gbps </a:t>
                </a:r>
                <a:r>
                  <a:rPr lang="ko-KR" altLang="en-US" dirty="0" smtClean="0"/>
                  <a:t>이상의 </a:t>
                </a:r>
                <a:r>
                  <a:rPr lang="en-US" altLang="ko-KR" dirty="0" smtClean="0"/>
                  <a:t>capacity</a:t>
                </a:r>
                <a:r>
                  <a:rPr lang="ko-KR" altLang="en-US" dirty="0" smtClean="0"/>
                  <a:t>를 갖는 </a:t>
                </a:r>
                <a:r>
                  <a:rPr lang="en-US" altLang="ko-KR" dirty="0" smtClean="0"/>
                  <a:t>backhaul</a:t>
                </a:r>
              </a:p>
              <a:p>
                <a:r>
                  <a:rPr lang="en-US" altLang="ko-KR" dirty="0" smtClean="0"/>
                  <a:t>Non-ideal</a:t>
                </a:r>
                <a:r>
                  <a:rPr lang="en-US" altLang="ko-KR" baseline="0" dirty="0" smtClean="0"/>
                  <a:t> Backhaul: 5~30</a:t>
                </a:r>
                <a:r>
                  <a:rPr lang="ko-KR" altLang="en-US" baseline="0" dirty="0" smtClean="0"/>
                  <a:t> </a:t>
                </a:r>
                <a:r>
                  <a:rPr lang="en-US" altLang="ko-KR" baseline="0" dirty="0" err="1" smtClean="0"/>
                  <a:t>msec</a:t>
                </a:r>
                <a:r>
                  <a:rPr lang="en-US" altLang="ko-KR" baseline="0" dirty="0" smtClean="0"/>
                  <a:t> (</a:t>
                </a:r>
                <a:r>
                  <a:rPr lang="ko-KR" altLang="en-US" baseline="0" dirty="0" smtClean="0"/>
                  <a:t>혹은 그 이상</a:t>
                </a:r>
                <a:r>
                  <a:rPr lang="en-US" altLang="ko-KR" baseline="0" dirty="0" smtClean="0"/>
                  <a:t>)</a:t>
                </a:r>
                <a:r>
                  <a:rPr lang="ko-KR" altLang="en-US" baseline="0" dirty="0" smtClean="0"/>
                  <a:t>의 지연을 갖는 </a:t>
                </a:r>
                <a:r>
                  <a:rPr lang="en-US" altLang="ko-KR" baseline="0" dirty="0" smtClean="0"/>
                  <a:t>backhaul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Ideal Backhaul: 2.5</a:t>
                </a:r>
                <a:r>
                  <a:rPr lang="ko-KR" altLang="en-US" i="0" smtClean="0">
                    <a:latin typeface="Cambria Math" panose="02040503050406030204" pitchFamily="18" charset="0"/>
                  </a:rPr>
                  <a:t>𝜇</a:t>
                </a:r>
                <a:r>
                  <a:rPr lang="en-US" altLang="ko-KR" b="0" i="0" smtClean="0">
                    <a:latin typeface="Cambria Math" panose="02040503050406030204" pitchFamily="18" charset="0"/>
                  </a:rPr>
                  <a:t>𝑠𝑒𝑐</a:t>
                </a:r>
                <a:r>
                  <a:rPr lang="ko-KR" altLang="en-US" dirty="0" smtClean="0"/>
                  <a:t> 이하의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지연과 </a:t>
                </a:r>
                <a:r>
                  <a:rPr lang="en-US" altLang="ko-KR" dirty="0" smtClean="0"/>
                  <a:t>10Gbps </a:t>
                </a:r>
                <a:r>
                  <a:rPr lang="ko-KR" altLang="en-US" dirty="0" smtClean="0"/>
                  <a:t>이상의 </a:t>
                </a:r>
                <a:r>
                  <a:rPr lang="en-US" altLang="ko-KR" dirty="0" smtClean="0"/>
                  <a:t>capacity</a:t>
                </a:r>
                <a:r>
                  <a:rPr lang="ko-KR" altLang="en-US" dirty="0" smtClean="0"/>
                  <a:t>를 갖는 </a:t>
                </a:r>
                <a:r>
                  <a:rPr lang="en-US" altLang="ko-KR" dirty="0" smtClean="0"/>
                  <a:t>backhaul</a:t>
                </a:r>
              </a:p>
              <a:p>
                <a:r>
                  <a:rPr lang="en-US" altLang="ko-KR" dirty="0" smtClean="0"/>
                  <a:t>Non-ideal</a:t>
                </a:r>
                <a:r>
                  <a:rPr lang="en-US" altLang="ko-KR" baseline="0" dirty="0" smtClean="0"/>
                  <a:t> Backhaul: 5~30</a:t>
                </a:r>
                <a:r>
                  <a:rPr lang="ko-KR" altLang="en-US" baseline="0" dirty="0" smtClean="0"/>
                  <a:t> </a:t>
                </a:r>
                <a:r>
                  <a:rPr lang="en-US" altLang="ko-KR" baseline="0" dirty="0" err="1" smtClean="0"/>
                  <a:t>msec</a:t>
                </a:r>
                <a:r>
                  <a:rPr lang="en-US" altLang="ko-KR" baseline="0" dirty="0" smtClean="0"/>
                  <a:t> (</a:t>
                </a:r>
                <a:r>
                  <a:rPr lang="ko-KR" altLang="en-US" baseline="0" dirty="0" smtClean="0"/>
                  <a:t>혹은 그 이상</a:t>
                </a:r>
                <a:r>
                  <a:rPr lang="en-US" altLang="ko-KR" baseline="0" dirty="0" smtClean="0"/>
                  <a:t>)</a:t>
                </a:r>
                <a:r>
                  <a:rPr lang="ko-KR" altLang="en-US" baseline="0" dirty="0" smtClean="0"/>
                  <a:t>의 지연을 갖는 </a:t>
                </a:r>
                <a:r>
                  <a:rPr lang="en-US" altLang="ko-KR" baseline="0" dirty="0" smtClean="0"/>
                  <a:t>backhaul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07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76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ko-KR" sz="2000" b="1" u="sng" dirty="0" smtClean="0"/>
                  <a:t>NLoS transmission: </a:t>
                </a:r>
                <a:br>
                  <a:rPr lang="en-US" altLang="ko-KR" sz="2000" b="1" u="sng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</a:t>
                </a:r>
                <a:r>
                  <a:rPr lang="en-US" altLang="ko-KR" sz="2000" dirty="0" smtClean="0">
                    <a:solidFill>
                      <a:srgbClr val="FF0000"/>
                    </a:solidFill>
                  </a:rPr>
                  <a:t>independent</a:t>
                </a:r>
                <a:r>
                  <a:rPr lang="en-US" altLang="ko-KR" sz="2000" dirty="0" smtClean="0"/>
                  <a:t> with the BS density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 smtClean="0"/>
                  <a:t> when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 smtClean="0"/>
                  <a:t> is large enough.</a:t>
                </a:r>
              </a:p>
              <a:p>
                <a:pPr lvl="1" algn="l"/>
                <a:r>
                  <a:rPr lang="en-US" altLang="ko-KR" sz="1800" dirty="0" smtClean="0"/>
                  <a:t>Increase in interference and signal power cancel each other</a:t>
                </a:r>
              </a:p>
              <a:p>
                <a:endParaRPr lang="en-US" altLang="ko-KR" dirty="0" smtClean="0"/>
              </a:p>
              <a:p>
                <a:pPr algn="l"/>
                <a:r>
                  <a:rPr lang="en-US" altLang="ko-KR" sz="2000" b="1" u="sng" dirty="0" smtClean="0"/>
                  <a:t>NLoS transmission: </a:t>
                </a:r>
                <a:r>
                  <a:rPr lang="en-US" altLang="ko-KR" sz="2000" b="1" dirty="0" smtClean="0"/>
                  <a:t/>
                </a:r>
                <a:br>
                  <a:rPr lang="en-US" altLang="ko-KR" sz="2000" b="1" dirty="0" smtClean="0"/>
                </a:br>
                <a:r>
                  <a:rPr lang="en-US" altLang="ko-KR" sz="2000" dirty="0" smtClean="0"/>
                  <a:t>ASE </a:t>
                </a:r>
                <a:r>
                  <a:rPr lang="en-US" altLang="ko-KR" sz="2000" dirty="0" smtClean="0">
                    <a:solidFill>
                      <a:srgbClr val="FF0000"/>
                    </a:solidFill>
                  </a:rPr>
                  <a:t>increases linearly</a:t>
                </a:r>
                <a:r>
                  <a:rPr lang="en-US" altLang="ko-KR" sz="2000" dirty="0" smtClean="0"/>
                  <a:t> with the BS density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 smtClean="0"/>
                  <a:t>.</a:t>
                </a:r>
              </a:p>
              <a:p>
                <a:pPr lvl="1" algn="l">
                  <a:spcAft>
                    <a:spcPts val="1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𝑐𝑜𝑣</m:t>
                        </m:r>
                      </m:sub>
                    </m:sSub>
                  </m:oMath>
                </a14:m>
                <a:r>
                  <a:rPr lang="en-US" altLang="ko-KR" sz="1800" dirty="0" smtClean="0"/>
                  <a:t> is invariable with respect to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ko-KR" sz="1800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ko-KR" sz="2000" b="1" u="sng" dirty="0" smtClean="0"/>
                  <a:t>NLoS transmission: </a:t>
                </a:r>
                <a:br>
                  <a:rPr lang="en-US" altLang="ko-KR" sz="2000" b="1" u="sng" dirty="0" smtClean="0"/>
                </a:br>
                <a:r>
                  <a:rPr lang="en-US" altLang="ko-KR" sz="2000" b="0" i="0" smtClean="0">
                    <a:latin typeface="Cambria Math" panose="02040503050406030204" pitchFamily="18" charset="0"/>
                  </a:rPr>
                  <a:t>𝑃_𝑐𝑜𝑣</a:t>
                </a:r>
                <a:r>
                  <a:rPr lang="en-US" altLang="ko-KR" sz="2000" dirty="0" smtClean="0"/>
                  <a:t> is </a:t>
                </a:r>
                <a:r>
                  <a:rPr lang="en-US" altLang="ko-KR" sz="2000" dirty="0" smtClean="0">
                    <a:solidFill>
                      <a:srgbClr val="FF0000"/>
                    </a:solidFill>
                  </a:rPr>
                  <a:t>independent</a:t>
                </a:r>
                <a:r>
                  <a:rPr lang="en-US" altLang="ko-KR" sz="2000" dirty="0" smtClean="0"/>
                  <a:t> with the BS density </a:t>
                </a:r>
                <a:r>
                  <a:rPr lang="en-US" altLang="ko-KR" sz="20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ko-KR" sz="2000" dirty="0" smtClean="0"/>
                  <a:t> when </a:t>
                </a:r>
                <a:r>
                  <a:rPr lang="en-US" altLang="ko-KR" sz="20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ko-KR" sz="2000" dirty="0" smtClean="0"/>
                  <a:t> is large enough.</a:t>
                </a:r>
              </a:p>
              <a:p>
                <a:pPr lvl="1" algn="l"/>
                <a:r>
                  <a:rPr lang="en-US" altLang="ko-KR" sz="1800" dirty="0" smtClean="0"/>
                  <a:t>Increase in interference and signal power cancel each other</a:t>
                </a:r>
              </a:p>
              <a:p>
                <a:endParaRPr lang="en-US" altLang="ko-KR" dirty="0" smtClean="0"/>
              </a:p>
              <a:p>
                <a:pPr algn="l"/>
                <a:r>
                  <a:rPr lang="en-US" altLang="ko-KR" sz="2000" b="1" u="sng" dirty="0" smtClean="0"/>
                  <a:t>NLoS transmission: </a:t>
                </a:r>
                <a:r>
                  <a:rPr lang="en-US" altLang="ko-KR" sz="2000" b="1" dirty="0" smtClean="0"/>
                  <a:t/>
                </a:r>
                <a:br>
                  <a:rPr lang="en-US" altLang="ko-KR" sz="2000" b="1" dirty="0" smtClean="0"/>
                </a:br>
                <a:r>
                  <a:rPr lang="en-US" altLang="ko-KR" sz="2000" dirty="0" smtClean="0"/>
                  <a:t>ASE </a:t>
                </a:r>
                <a:r>
                  <a:rPr lang="en-US" altLang="ko-KR" sz="2000" dirty="0" smtClean="0">
                    <a:solidFill>
                      <a:srgbClr val="FF0000"/>
                    </a:solidFill>
                  </a:rPr>
                  <a:t>increases linearly</a:t>
                </a:r>
                <a:r>
                  <a:rPr lang="en-US" altLang="ko-KR" sz="2000" dirty="0" smtClean="0"/>
                  <a:t> with the BS density </a:t>
                </a:r>
                <a:r>
                  <a:rPr lang="en-US" altLang="ko-KR" sz="20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ko-KR" sz="2000" dirty="0" smtClean="0"/>
                  <a:t>.</a:t>
                </a:r>
              </a:p>
              <a:p>
                <a:pPr lvl="1" algn="l">
                  <a:spcAft>
                    <a:spcPts val="1400"/>
                  </a:spcAft>
                </a:pPr>
                <a:r>
                  <a:rPr lang="en-US" altLang="ko-KR" sz="1800" i="0">
                    <a:latin typeface="Cambria Math" panose="02040503050406030204" pitchFamily="18" charset="0"/>
                  </a:rPr>
                  <a:t>𝑃_𝑐𝑜𝑣</a:t>
                </a:r>
                <a:r>
                  <a:rPr lang="en-US" altLang="ko-KR" sz="1800" dirty="0" smtClean="0"/>
                  <a:t> is invariable with respect to </a:t>
                </a:r>
                <a:r>
                  <a:rPr lang="en-US" altLang="ko-KR" sz="18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altLang="ko-KR" sz="1800" dirty="0" smtClean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8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4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46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Serving</a:t>
                </a:r>
                <a:r>
                  <a:rPr lang="en-US" altLang="ko-KR" baseline="0" dirty="0" smtClean="0"/>
                  <a:t> BS</a:t>
                </a:r>
                <a:r>
                  <a:rPr lang="ko-KR" altLang="en-US" baseline="0" dirty="0" smtClean="0"/>
                  <a:t>가 </a:t>
                </a:r>
                <a:r>
                  <a:rPr lang="en-US" altLang="ko-KR" baseline="0" dirty="0" smtClean="0"/>
                  <a:t>BS height </a:t>
                </a:r>
                <a:r>
                  <a:rPr lang="ko-KR" altLang="en-US" baseline="0" dirty="0" smtClean="0"/>
                  <a:t>보다 더 가까이 있을 수는 없기 때문에 </a:t>
                </a:r>
                <a:r>
                  <a:rPr lang="en-US" altLang="ko-KR" baseline="0" dirty="0" smtClean="0"/>
                  <a:t>Signal power</a:t>
                </a:r>
                <a:r>
                  <a:rPr lang="ko-KR" altLang="en-US" baseline="0" dirty="0" smtClean="0"/>
                  <a:t>는 제한되지만</a:t>
                </a:r>
                <a:r>
                  <a:rPr lang="en-US" altLang="ko-KR" baseline="0" dirty="0" smtClean="0"/>
                  <a:t>, BS </a:t>
                </a:r>
                <a:r>
                  <a:rPr lang="ko-KR" altLang="en-US" baseline="0" dirty="0" smtClean="0"/>
                  <a:t>밀도가 높아지면서 </a:t>
                </a:r>
                <a:r>
                  <a:rPr lang="en-US" altLang="ko-KR" baseline="0" dirty="0" smtClean="0"/>
                  <a:t>Interfering BS</a:t>
                </a:r>
                <a:r>
                  <a:rPr lang="ko-KR" altLang="en-US" baseline="0" dirty="0" smtClean="0"/>
                  <a:t>의 개수가 많아져 </a:t>
                </a:r>
                <a:r>
                  <a:rPr lang="en-US" altLang="ko-KR" baseline="0" dirty="0" smtClean="0"/>
                  <a:t>Interference power</a:t>
                </a:r>
                <a:r>
                  <a:rPr lang="ko-KR" altLang="en-US" baseline="0" dirty="0" smtClean="0"/>
                  <a:t>는 더 높아져 결과적으로 </a:t>
                </a:r>
                <a:r>
                  <a:rPr lang="en-US" altLang="ko-KR" baseline="0" dirty="0" smtClean="0"/>
                  <a:t>coverage probability</a:t>
                </a:r>
                <a:r>
                  <a:rPr lang="ko-KR" altLang="en-US" baseline="0" dirty="0" smtClean="0"/>
                  <a:t>와 </a:t>
                </a:r>
                <a:r>
                  <a:rPr lang="en-US" altLang="ko-KR" baseline="0" dirty="0" smtClean="0"/>
                  <a:t>ASE</a:t>
                </a:r>
                <a:r>
                  <a:rPr lang="ko-KR" altLang="en-US" baseline="0" dirty="0" smtClean="0"/>
                  <a:t>는 </a:t>
                </a:r>
                <a:r>
                  <a:rPr lang="en-US" altLang="ko-KR" baseline="0" dirty="0" smtClean="0"/>
                  <a:t>BS</a:t>
                </a:r>
                <a:r>
                  <a:rPr lang="ko-KR" altLang="en-US" baseline="0" dirty="0" smtClean="0"/>
                  <a:t>높이가 높아짐에 따라 </a:t>
                </a:r>
                <a:r>
                  <a:rPr lang="ko-KR" altLang="en-US" baseline="0" dirty="0" err="1" smtClean="0"/>
                  <a:t>감소하게된다</a:t>
                </a:r>
                <a:r>
                  <a:rPr lang="en-US" altLang="ko-KR" baseline="0" dirty="0" smtClean="0"/>
                  <a:t>.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i="0" smtClean="0">
                    <a:latin typeface="Cambria Math" panose="02040503050406030204" pitchFamily="18" charset="0"/>
                  </a:rPr>
                  <a:t>𝜆</a:t>
                </a:r>
                <a:r>
                  <a:rPr lang="ko-KR" altLang="en-US" dirty="0" smtClean="0"/>
                  <a:t>가</a:t>
                </a:r>
                <a:r>
                  <a:rPr lang="en-US" altLang="ko-KR" dirty="0" smtClean="0"/>
                  <a:t> 0</a:t>
                </a:r>
                <a:r>
                  <a:rPr lang="ko-KR" altLang="en-US" dirty="0" smtClean="0"/>
                  <a:t>에 가까워진다는 것은 </a:t>
                </a:r>
                <a:r>
                  <a:rPr lang="en-US" altLang="ko-KR" dirty="0" smtClean="0"/>
                  <a:t>BS</a:t>
                </a:r>
                <a:r>
                  <a:rPr lang="en-US" altLang="ko-KR" baseline="0" dirty="0" smtClean="0"/>
                  <a:t> </a:t>
                </a:r>
                <a:r>
                  <a:rPr lang="ko-KR" altLang="en-US" baseline="0" dirty="0" smtClean="0"/>
                  <a:t>밀도가 아주 작아져서 </a:t>
                </a:r>
                <a:r>
                  <a:rPr lang="en-US" altLang="ko-KR" baseline="0" dirty="0" smtClean="0"/>
                  <a:t>BS </a:t>
                </a:r>
                <a:r>
                  <a:rPr lang="ko-KR" altLang="en-US" baseline="0" dirty="0" smtClean="0"/>
                  <a:t>사이 거리가 아주 멀다는 것을 뜻하고</a:t>
                </a:r>
                <a:r>
                  <a:rPr lang="en-US" altLang="ko-KR" baseline="0" dirty="0" smtClean="0"/>
                  <a:t>, </a:t>
                </a:r>
                <a:r>
                  <a:rPr lang="ko-KR" altLang="en-US" baseline="0" dirty="0" smtClean="0"/>
                  <a:t>따라서 </a:t>
                </a:r>
                <a:r>
                  <a:rPr lang="en-US" altLang="ko-KR" baseline="0" dirty="0" smtClean="0"/>
                  <a:t>BS</a:t>
                </a:r>
                <a:r>
                  <a:rPr lang="ko-KR" altLang="en-US" baseline="0" dirty="0" smtClean="0"/>
                  <a:t>의 높이는 무시할 수 있다</a:t>
                </a:r>
                <a:r>
                  <a:rPr lang="en-US" altLang="ko-KR" baseline="0" dirty="0" smtClean="0"/>
                  <a:t>.</a:t>
                </a:r>
                <a:endParaRPr lang="en-US" altLang="ko-KR" dirty="0" smtClean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3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43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723900"/>
            <a:ext cx="7772400" cy="147002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>
            <a:noAutofit/>
          </a:bodyPr>
          <a:lstStyle>
            <a:lvl1pPr marL="0" marR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ＭＳ Ｐゴシック" pitchFamily="-112" charset="-128"/>
              </a:rPr>
              <a:t>Click to add title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419005"/>
            <a:ext cx="6400800" cy="653663"/>
          </a:xfrm>
        </p:spPr>
        <p:txBody>
          <a:bodyPr anchor="t">
            <a:noAutofit/>
          </a:bodyPr>
          <a:lstStyle>
            <a:lvl1pPr marL="0" indent="0" algn="ctr">
              <a:buNone/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Click to add name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0760" y="3638826"/>
            <a:ext cx="6453932" cy="1174178"/>
          </a:xfr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>
                <a:solidFill>
                  <a:srgbClr val="999999"/>
                </a:solidFill>
              </a:defRPr>
            </a:lvl1pPr>
            <a:lvl2pPr marL="45720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200150" indent="0">
              <a:buFontTx/>
              <a:buNone/>
              <a:defRPr/>
            </a:lvl4pPr>
            <a:lvl5pPr marL="16002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77839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03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24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43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10" y="116637"/>
            <a:ext cx="8369290" cy="67235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10" y="1089890"/>
            <a:ext cx="8561426" cy="5271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268-B422-F143-B5BB-E01EE1299FE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788988"/>
            <a:ext cx="915352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904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590292-F3AD-524D-9E7A-ECB68E52EA21}" type="datetimeFigureOut">
              <a:rPr lang="en-US" smtClean="0">
                <a:solidFill>
                  <a:prstClr val="black"/>
                </a:solidFill>
                <a:latin typeface="Calibri"/>
                <a:ea typeface="굴림" charset="-127"/>
              </a:rPr>
              <a:pPr/>
              <a:t>4/25/19</a:t>
            </a:fld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268-B422-F143-B5BB-E01EE1299FE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61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7"/>
            <a:ext cx="8229600" cy="67235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590292-F3AD-524D-9E7A-ECB68E52EA21}" type="datetimeFigureOut">
              <a:rPr lang="en-US" smtClean="0">
                <a:solidFill>
                  <a:prstClr val="black"/>
                </a:solidFill>
                <a:latin typeface="Calibri"/>
                <a:ea typeface="굴림" charset="-127"/>
              </a:rPr>
              <a:pPr/>
              <a:t>4/25/19</a:t>
            </a:fld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268-B422-F143-B5BB-E01EE1299FE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824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7"/>
            <a:ext cx="8229600" cy="6723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590292-F3AD-524D-9E7A-ECB68E52EA21}" type="datetimeFigureOut">
              <a:rPr lang="en-US" smtClean="0">
                <a:solidFill>
                  <a:prstClr val="black"/>
                </a:solidFill>
                <a:latin typeface="Calibri"/>
                <a:ea typeface="굴림" charset="-127"/>
              </a:rPr>
              <a:pPr/>
              <a:t>4/25/19</a:t>
            </a:fld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268-B422-F143-B5BB-E01EE1299FE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081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7"/>
            <a:ext cx="8229600" cy="67235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590292-F3AD-524D-9E7A-ECB68E52EA21}" type="datetimeFigureOut">
              <a:rPr lang="en-US" smtClean="0">
                <a:solidFill>
                  <a:prstClr val="black"/>
                </a:solidFill>
                <a:latin typeface="Calibri"/>
                <a:ea typeface="굴림" charset="-127"/>
              </a:rPr>
              <a:pPr/>
              <a:t>4/25/19</a:t>
            </a:fld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268-B422-F143-B5BB-E01EE1299FE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6824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590292-F3AD-524D-9E7A-ECB68E52EA21}" type="datetimeFigureOut">
              <a:rPr lang="en-US" smtClean="0">
                <a:solidFill>
                  <a:prstClr val="black"/>
                </a:solidFill>
                <a:latin typeface="Calibri"/>
                <a:ea typeface="굴림" charset="-127"/>
              </a:rPr>
              <a:pPr/>
              <a:t>4/25/19</a:t>
            </a:fld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268-B422-F143-B5BB-E01EE1299FE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1681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590292-F3AD-524D-9E7A-ECB68E52EA21}" type="datetimeFigureOut">
              <a:rPr lang="en-US" smtClean="0">
                <a:solidFill>
                  <a:prstClr val="black"/>
                </a:solidFill>
                <a:latin typeface="Calibri"/>
                <a:ea typeface="굴림" charset="-127"/>
              </a:rPr>
              <a:pPr/>
              <a:t>4/25/19</a:t>
            </a:fld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268-B422-F143-B5BB-E01EE1299FE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7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723900"/>
            <a:ext cx="7772400" cy="147002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>
            <a:noAutofit/>
          </a:bodyPr>
          <a:lstStyle>
            <a:lvl1pPr marL="0" marR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ＭＳ Ｐゴシック" pitchFamily="-112" charset="-128"/>
              </a:rPr>
              <a:t>Click to add title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419005"/>
            <a:ext cx="6400800" cy="653663"/>
          </a:xfrm>
        </p:spPr>
        <p:txBody>
          <a:bodyPr>
            <a:noAutofit/>
          </a:bodyPr>
          <a:lstStyle>
            <a:lvl1pPr marL="0" indent="0" algn="ctr">
              <a:buNone/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Click to add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51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590292-F3AD-524D-9E7A-ECB68E52EA21}" type="datetimeFigureOut">
              <a:rPr lang="en-US" smtClean="0">
                <a:solidFill>
                  <a:prstClr val="black"/>
                </a:solidFill>
                <a:latin typeface="Calibri"/>
                <a:ea typeface="굴림" charset="-127"/>
              </a:rPr>
              <a:pPr/>
              <a:t>4/25/19</a:t>
            </a:fld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268-B422-F143-B5BB-E01EE1299FE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42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7"/>
            <a:ext cx="8229600" cy="67235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590292-F3AD-524D-9E7A-ECB68E52EA21}" type="datetimeFigureOut">
              <a:rPr lang="en-US" smtClean="0">
                <a:solidFill>
                  <a:prstClr val="black"/>
                </a:solidFill>
                <a:latin typeface="Calibri"/>
                <a:ea typeface="굴림" charset="-127"/>
              </a:rPr>
              <a:pPr/>
              <a:t>4/25/19</a:t>
            </a:fld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268-B422-F143-B5BB-E01EE1299FE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9187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590292-F3AD-524D-9E7A-ECB68E52EA21}" type="datetimeFigureOut">
              <a:rPr lang="en-US" smtClean="0">
                <a:solidFill>
                  <a:prstClr val="black"/>
                </a:solidFill>
                <a:latin typeface="Calibri"/>
                <a:ea typeface="굴림" charset="-127"/>
              </a:rPr>
              <a:pPr/>
              <a:t>4/25/19</a:t>
            </a:fld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  <a:ea typeface="굴림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268-B422-F143-B5BB-E01EE1299FE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649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723900"/>
            <a:ext cx="7772400" cy="147002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>
            <a:noAutofit/>
          </a:bodyPr>
          <a:lstStyle>
            <a:lvl1pPr marL="0" marR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ＭＳ Ｐゴシック" pitchFamily="-112" charset="-128"/>
              </a:rPr>
              <a:t>Click to add title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419005"/>
            <a:ext cx="6400800" cy="653663"/>
          </a:xfrm>
        </p:spPr>
        <p:txBody>
          <a:bodyPr anchor="t">
            <a:noAutofit/>
          </a:bodyPr>
          <a:lstStyle>
            <a:lvl1pPr marL="0" indent="0" algn="ctr">
              <a:buNone/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Click to add name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0760" y="3638826"/>
            <a:ext cx="6453932" cy="1174178"/>
          </a:xfr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>
                <a:solidFill>
                  <a:srgbClr val="999999"/>
                </a:solidFill>
              </a:defRPr>
            </a:lvl1pPr>
            <a:lvl2pPr marL="45720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200150" indent="0">
              <a:buFontTx/>
              <a:buNone/>
              <a:defRPr/>
            </a:lvl4pPr>
            <a:lvl5pPr marL="16002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9255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723900"/>
            <a:ext cx="7772400" cy="147002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>
            <a:noAutofit/>
          </a:bodyPr>
          <a:lstStyle>
            <a:lvl1pPr marL="0" marR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ＭＳ Ｐゴシック" pitchFamily="-112" charset="-128"/>
              </a:rPr>
              <a:t>Click to add title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419005"/>
            <a:ext cx="6400800" cy="653663"/>
          </a:xfrm>
        </p:spPr>
        <p:txBody>
          <a:bodyPr>
            <a:noAutofit/>
          </a:bodyPr>
          <a:lstStyle>
            <a:lvl1pPr marL="0" indent="0" algn="ctr">
              <a:buNone/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Click to add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96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line 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163"/>
            <a:ext cx="8229600" cy="5428522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40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,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052163"/>
            <a:ext cx="8229600" cy="5428522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39725" indent="-227013">
              <a:spcBef>
                <a:spcPts val="800"/>
              </a:spcBef>
              <a:buFont typeface="Arial"/>
              <a:buChar char="•"/>
              <a:defRPr>
                <a:solidFill>
                  <a:srgbClr val="404040"/>
                </a:solidFill>
              </a:defRPr>
            </a:lvl2pPr>
            <a:lvl3pPr marL="687388" indent="-227013">
              <a:buFont typeface="Lucida Grande"/>
              <a:buChar char="−"/>
              <a:defRPr>
                <a:solidFill>
                  <a:srgbClr val="404040"/>
                </a:solidFill>
              </a:defRPr>
            </a:lvl3pPr>
            <a:lvl4pPr marL="974725" indent="-174625">
              <a:buFont typeface="Arial"/>
              <a:buChar char="•"/>
              <a:defRPr>
                <a:solidFill>
                  <a:srgbClr val="404040"/>
                </a:solidFill>
              </a:defRPr>
            </a:lvl4pPr>
            <a:lvl5pPr marL="1539875" indent="-165100"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53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s 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5888" y="-5291"/>
            <a:ext cx="8910637" cy="1601072"/>
          </a:xfrm>
        </p:spPr>
        <p:txBody>
          <a:bodyPr/>
          <a:lstStyle>
            <a:lvl1pPr>
              <a:lnSpc>
                <a:spcPts val="4400"/>
              </a:lnSpc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7151"/>
            <a:ext cx="8229600" cy="4813809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/30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1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s,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8189"/>
            <a:ext cx="8229600" cy="481381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39725" indent="-227013">
              <a:spcBef>
                <a:spcPts val="800"/>
              </a:spcBef>
              <a:buFont typeface="Arial"/>
              <a:buChar char="•"/>
              <a:defRPr>
                <a:solidFill>
                  <a:srgbClr val="404040"/>
                </a:solidFill>
              </a:defRPr>
            </a:lvl2pPr>
            <a:lvl3pPr marL="687388" indent="-227013">
              <a:buFont typeface="Lucida Grande"/>
              <a:buChar char="−"/>
              <a:defRPr>
                <a:solidFill>
                  <a:srgbClr val="404040"/>
                </a:solidFill>
              </a:defRPr>
            </a:lvl3pPr>
            <a:lvl4pPr marL="974725" indent="-174625">
              <a:buFont typeface="Arial"/>
              <a:buChar char="•"/>
              <a:defRPr>
                <a:solidFill>
                  <a:srgbClr val="404040"/>
                </a:solidFill>
              </a:defRPr>
            </a:lvl4pPr>
            <a:lvl5pPr marL="1539875" indent="-165100"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5888" y="-5291"/>
            <a:ext cx="8910637" cy="1601072"/>
          </a:xfrm>
        </p:spPr>
        <p:txBody>
          <a:bodyPr/>
          <a:lstStyle>
            <a:lvl1pPr>
              <a:lnSpc>
                <a:spcPts val="4400"/>
              </a:lnSpc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90900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/30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4903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234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line 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163"/>
            <a:ext cx="8229600" cy="5428522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83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07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89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0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040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,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052163"/>
            <a:ext cx="8229600" cy="5428522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39725" indent="-227013">
              <a:spcBef>
                <a:spcPts val="800"/>
              </a:spcBef>
              <a:buFont typeface="Arial"/>
              <a:buChar char="•"/>
              <a:defRPr>
                <a:solidFill>
                  <a:srgbClr val="404040"/>
                </a:solidFill>
              </a:defRPr>
            </a:lvl2pPr>
            <a:lvl3pPr marL="687388" indent="-227013">
              <a:buFont typeface="Lucida Grande"/>
              <a:buChar char="−"/>
              <a:defRPr>
                <a:solidFill>
                  <a:srgbClr val="404040"/>
                </a:solidFill>
              </a:defRPr>
            </a:lvl3pPr>
            <a:lvl4pPr marL="974725" indent="-174625">
              <a:buFont typeface="Arial"/>
              <a:buChar char="•"/>
              <a:defRPr>
                <a:solidFill>
                  <a:srgbClr val="404040"/>
                </a:solidFill>
              </a:defRPr>
            </a:lvl4pPr>
            <a:lvl5pPr marL="1539875" indent="-165100"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26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s 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5888" y="-5291"/>
            <a:ext cx="8910637" cy="1601072"/>
          </a:xfrm>
        </p:spPr>
        <p:txBody>
          <a:bodyPr/>
          <a:lstStyle>
            <a:lvl1pPr>
              <a:lnSpc>
                <a:spcPts val="4400"/>
              </a:lnSpc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7151"/>
            <a:ext cx="8229600" cy="4813809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309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s,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8189"/>
            <a:ext cx="8229600" cy="481381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39725" indent="-227013">
              <a:spcBef>
                <a:spcPts val="800"/>
              </a:spcBef>
              <a:buFont typeface="Arial"/>
              <a:buChar char="•"/>
              <a:defRPr>
                <a:solidFill>
                  <a:srgbClr val="404040"/>
                </a:solidFill>
              </a:defRPr>
            </a:lvl2pPr>
            <a:lvl3pPr marL="687388" indent="-227013">
              <a:buFont typeface="Lucida Grande"/>
              <a:buChar char="−"/>
              <a:defRPr>
                <a:solidFill>
                  <a:srgbClr val="404040"/>
                </a:solidFill>
              </a:defRPr>
            </a:lvl3pPr>
            <a:lvl4pPr marL="974725" indent="-174625">
              <a:buFont typeface="Arial"/>
              <a:buChar char="•"/>
              <a:defRPr>
                <a:solidFill>
                  <a:srgbClr val="404040"/>
                </a:solidFill>
              </a:defRPr>
            </a:lvl4pPr>
            <a:lvl5pPr marL="1539875" indent="-165100"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5888" y="-5291"/>
            <a:ext cx="8910637" cy="1601072"/>
          </a:xfrm>
        </p:spPr>
        <p:txBody>
          <a:bodyPr/>
          <a:lstStyle>
            <a:lvl1pPr>
              <a:lnSpc>
                <a:spcPts val="4400"/>
              </a:lnSpc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90900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8725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1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2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14300" y="76200"/>
            <a:ext cx="8915400" cy="6494463"/>
          </a:xfrm>
          <a:prstGeom prst="roundRect">
            <a:avLst>
              <a:gd name="adj" fmla="val 4054"/>
            </a:avLst>
          </a:prstGeom>
          <a:solidFill>
            <a:schemeClr val="bg1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888" y="0"/>
            <a:ext cx="8910637" cy="98742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216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522884" y="659195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83D679-57E1-CE45-BC1C-B0838CBB0D09}" type="slidenum">
              <a:rPr lang="en-US" smtClean="0"/>
              <a:pPr/>
              <a:t>‹#›</a:t>
            </a:fld>
            <a:r>
              <a:rPr lang="en-US" dirty="0" smtClean="0"/>
              <a:t>/</a:t>
            </a:r>
            <a:r>
              <a:rPr lang="en-US" altLang="ko-KR" dirty="0" smtClean="0"/>
              <a:t>40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88960" y="6550223"/>
            <a:ext cx="61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dirty="0" smtClean="0">
                <a:solidFill>
                  <a:srgbClr val="000090"/>
                </a:solidFill>
                <a:latin typeface="Apple Chancery"/>
                <a:cs typeface="Apple Chancery"/>
              </a:rPr>
              <a:t>I</a:t>
            </a:r>
            <a:r>
              <a:rPr lang="en-US" sz="1800" b="1" i="0" dirty="0" smtClean="0">
                <a:solidFill>
                  <a:srgbClr val="B10202"/>
                </a:solidFill>
                <a:latin typeface="Apple Chancery"/>
                <a:cs typeface="Apple Chancery"/>
              </a:rPr>
              <a:t>S</a:t>
            </a:r>
            <a:r>
              <a:rPr lang="en-US" sz="1800" b="1" i="0" dirty="0" smtClean="0">
                <a:solidFill>
                  <a:srgbClr val="000090"/>
                </a:solidFill>
                <a:latin typeface="Apple Chancery"/>
                <a:cs typeface="Apple Chancery"/>
              </a:rPr>
              <a:t>C</a:t>
            </a:r>
            <a:endParaRPr lang="en-US" sz="1800" b="1" i="0" dirty="0">
              <a:solidFill>
                <a:srgbClr val="000090"/>
              </a:solidFill>
              <a:latin typeface="Apple Chancery"/>
              <a:cs typeface="Apple Chancery"/>
            </a:endParaRPr>
          </a:p>
        </p:txBody>
      </p:sp>
      <p:pic>
        <p:nvPicPr>
          <p:cNvPr id="11" name="Picture 10" descr="ui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8" y="6609416"/>
            <a:ext cx="758282" cy="2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9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8" r:id="rId4"/>
    <p:sldLayoutId id="2147483657" r:id="rId5"/>
    <p:sldLayoutId id="2147483659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30188" algn="just" defTabSz="457200" rtl="0" eaLnBrk="1" latinLnBrk="0" hangingPunct="1">
        <a:spcBef>
          <a:spcPts val="6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just" defTabSz="457200" rtl="0" eaLnBrk="1" latinLnBrk="0" hangingPunct="1">
        <a:spcBef>
          <a:spcPts val="600"/>
        </a:spcBef>
        <a:buFont typeface="Arial"/>
        <a:buChar char="–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974725" indent="-174625" algn="just" defTabSz="457200" rtl="0" eaLnBrk="1" latinLnBrk="0" hangingPunct="1">
        <a:spcBef>
          <a:spcPts val="600"/>
        </a:spcBef>
        <a:buFont typeface="Arial"/>
        <a:buChar char="•"/>
        <a:defRPr sz="1800" kern="1200">
          <a:solidFill>
            <a:srgbClr val="404040"/>
          </a:solidFill>
          <a:latin typeface="+mn-lt"/>
          <a:ea typeface="+mn-ea"/>
          <a:cs typeface="+mn-cs"/>
        </a:defRPr>
      </a:lvl3pPr>
      <a:lvl4pPr marL="1374775" indent="-174625" algn="just" defTabSz="457200" rtl="0" eaLnBrk="1" latinLnBrk="0" hangingPunct="1">
        <a:spcBef>
          <a:spcPts val="600"/>
        </a:spcBef>
        <a:buFont typeface="Arial"/>
        <a:buChar char="–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774825" indent="-174625" algn="just" defTabSz="457200" rtl="0" eaLnBrk="1" latinLnBrk="0" hangingPunct="1">
        <a:spcBef>
          <a:spcPts val="600"/>
        </a:spcBef>
        <a:buFont typeface="Arial"/>
        <a:buChar char="»"/>
        <a:defRPr sz="16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45336" y="64540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A1268-B422-F143-B5BB-E01EE1299FE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굴림" charset="-127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ea typeface="굴림" charset="-127"/>
            </a:endParaRPr>
          </a:p>
        </p:txBody>
      </p:sp>
      <p:sp>
        <p:nvSpPr>
          <p:cNvPr id="7" name="Rectangle 29"/>
          <p:cNvSpPr>
            <a:spLocks noChangeArrowheads="1"/>
          </p:cNvSpPr>
          <p:nvPr userDrawn="1"/>
        </p:nvSpPr>
        <p:spPr bwMode="auto">
          <a:xfrm>
            <a:off x="4364949" y="527963"/>
            <a:ext cx="27122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just" eaLnBrk="0" hangingPunct="0"/>
            <a:r>
              <a:rPr lang="ko-KR" altLang="ko-KR" sz="1000">
                <a:solidFill>
                  <a:srgbClr val="000000"/>
                </a:solidFill>
                <a:latin typeface="바탕" pitchFamily="18" charset="-127"/>
                <a:ea typeface="맑은 고딕" panose="020B0503020000020004" pitchFamily="50" charset="-127"/>
              </a:rPr>
              <a:t> </a:t>
            </a:r>
            <a:r>
              <a:rPr lang="ko-KR" altLang="ko-KR" sz="1000">
                <a:solidFill>
                  <a:srgbClr val="000000"/>
                </a:solidFill>
                <a:latin typeface="Calibri"/>
                <a:ea typeface="맑은 고딕" panose="020B0503020000020004" pitchFamily="50" charset="-127"/>
              </a:rPr>
              <a:t> </a:t>
            </a:r>
            <a:endParaRPr lang="ko-KR" altLang="ko-KR" sz="600">
              <a:solidFill>
                <a:srgbClr val="000000"/>
              </a:solidFill>
              <a:latin typeface="Calibri"/>
              <a:ea typeface="맑은 고딕" panose="020B0503020000020004" pitchFamily="50" charset="-127"/>
            </a:endParaRPr>
          </a:p>
          <a:p>
            <a:pPr algn="just" eaLnBrk="0" hangingPunct="0"/>
            <a:r>
              <a:rPr lang="ko-KR" altLang="ko-KR" sz="1000">
                <a:solidFill>
                  <a:srgbClr val="000000"/>
                </a:solidFill>
                <a:latin typeface="바탕" pitchFamily="18" charset="-127"/>
                <a:ea typeface="맑은 고딕" panose="020B0503020000020004" pitchFamily="50" charset="-127"/>
              </a:rPr>
              <a:t> </a:t>
            </a:r>
            <a:r>
              <a:rPr lang="ko-KR" altLang="ko-KR" sz="1000">
                <a:solidFill>
                  <a:srgbClr val="000000"/>
                </a:solidFill>
                <a:latin typeface="Calibri"/>
                <a:ea typeface="맑은 고딕" panose="020B0503020000020004" pitchFamily="50" charset="-127"/>
              </a:rPr>
              <a:t> </a:t>
            </a:r>
            <a:endParaRPr lang="ko-KR" altLang="ko-KR" sz="600">
              <a:solidFill>
                <a:srgbClr val="000000"/>
              </a:solidFill>
              <a:latin typeface="Calibri"/>
              <a:ea typeface="맑은 고딕" panose="020B0503020000020004" pitchFamily="50" charset="-127"/>
            </a:endParaRPr>
          </a:p>
          <a:p>
            <a:pPr algn="just" eaLnBrk="0" hangingPunct="0"/>
            <a:r>
              <a:rPr lang="ko-KR" altLang="ko-KR" sz="1000">
                <a:solidFill>
                  <a:srgbClr val="000000"/>
                </a:solidFill>
                <a:latin typeface="바탕" pitchFamily="18" charset="-127"/>
                <a:ea typeface="맑은 고딕" panose="020B0503020000020004" pitchFamily="50" charset="-127"/>
              </a:rPr>
              <a:t> </a:t>
            </a:r>
            <a:r>
              <a:rPr lang="ko-KR" altLang="ko-KR" sz="1000">
                <a:solidFill>
                  <a:srgbClr val="000000"/>
                </a:solidFill>
                <a:latin typeface="Calibri"/>
                <a:ea typeface="맑은 고딕" panose="020B0503020000020004" pitchFamily="50" charset="-127"/>
              </a:rPr>
              <a:t> </a:t>
            </a:r>
            <a:endParaRPr lang="ko-KR" altLang="ko-KR" sz="600">
              <a:solidFill>
                <a:srgbClr val="000000"/>
              </a:solidFill>
              <a:latin typeface="Calibri"/>
              <a:ea typeface="맑은 고딕" panose="020B0503020000020004" pitchFamily="50" charset="-127"/>
            </a:endParaRPr>
          </a:p>
          <a:p>
            <a:pPr algn="just" eaLnBrk="0" hangingPunct="0"/>
            <a:r>
              <a:rPr lang="ko-KR" altLang="ko-KR" sz="1000">
                <a:solidFill>
                  <a:srgbClr val="000000"/>
                </a:solidFill>
                <a:latin typeface="바탕" pitchFamily="18" charset="-127"/>
                <a:ea typeface="맑은 고딕" panose="020B0503020000020004" pitchFamily="50" charset="-127"/>
              </a:rPr>
              <a:t> </a:t>
            </a:r>
            <a:r>
              <a:rPr lang="ko-KR" altLang="ko-KR" sz="1000">
                <a:solidFill>
                  <a:srgbClr val="000000"/>
                </a:solidFill>
                <a:latin typeface="Calibri"/>
                <a:ea typeface="맑은 고딕" panose="020B0503020000020004" pitchFamily="50" charset="-127"/>
              </a:rPr>
              <a:t> </a:t>
            </a:r>
            <a:endParaRPr lang="ko-KR" altLang="ko-KR" sz="600">
              <a:solidFill>
                <a:srgbClr val="000000"/>
              </a:solidFill>
              <a:latin typeface="Calibri"/>
              <a:ea typeface="맑은 고딕" panose="020B0503020000020004" pitchFamily="50" charset="-127"/>
            </a:endParaRPr>
          </a:p>
          <a:p>
            <a:pPr algn="just" eaLnBrk="0" hangingPunct="0"/>
            <a:r>
              <a:rPr lang="ko-KR" altLang="ko-KR" sz="1000">
                <a:solidFill>
                  <a:srgbClr val="000000"/>
                </a:solidFill>
                <a:latin typeface="바탕" pitchFamily="18" charset="-127"/>
                <a:ea typeface="맑은 고딕" panose="020B0503020000020004" pitchFamily="50" charset="-127"/>
              </a:rPr>
              <a:t> </a:t>
            </a:r>
            <a:r>
              <a:rPr lang="ko-KR" altLang="ko-KR" sz="1000">
                <a:solidFill>
                  <a:srgbClr val="000000"/>
                </a:solidFill>
                <a:latin typeface="Calibri"/>
                <a:ea typeface="맑은 고딕" panose="020B0503020000020004" pitchFamily="50" charset="-127"/>
              </a:rPr>
              <a:t> </a:t>
            </a:r>
            <a:endParaRPr lang="ko-KR" altLang="ko-KR">
              <a:solidFill>
                <a:srgbClr val="000000"/>
              </a:solidFill>
              <a:latin typeface="Calibri"/>
              <a:ea typeface="맑은 고딕" panose="020B0503020000020004" pitchFamily="50" charset="-127"/>
            </a:endParaRPr>
          </a:p>
        </p:txBody>
      </p:sp>
      <p:pic>
        <p:nvPicPr>
          <p:cNvPr id="10" name="Picture 13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lum contrast="14000"/>
          </a:blip>
          <a:srcRect/>
          <a:stretch>
            <a:fillRect/>
          </a:stretch>
        </p:blipFill>
        <p:spPr bwMode="auto">
          <a:xfrm>
            <a:off x="6516217" y="116637"/>
            <a:ext cx="2448272" cy="28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28849" y="1052163"/>
            <a:ext cx="8550087" cy="5321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115888" y="1"/>
            <a:ext cx="8910637" cy="78898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8" name="Picture 17" descr="ui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9" y="6448267"/>
            <a:ext cx="1265766" cy="387053"/>
          </a:xfrm>
          <a:prstGeom prst="rect">
            <a:avLst/>
          </a:prstGeom>
        </p:spPr>
      </p:pic>
      <p:sp>
        <p:nvSpPr>
          <p:cNvPr id="19" name="슬라이드 번호 개체 틀 65"/>
          <p:cNvSpPr txBox="1">
            <a:spLocks/>
          </p:cNvSpPr>
          <p:nvPr userDrawn="1"/>
        </p:nvSpPr>
        <p:spPr bwMode="auto">
          <a:xfrm>
            <a:off x="8655558" y="6484263"/>
            <a:ext cx="4889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fld id="{20BD943A-922C-4745-9DC4-0B2D4A5C1952}" type="slidenum">
              <a:rPr lang="ko-KR" altLang="en-US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 eaLnBrk="1" hangingPunct="1"/>
              <a:t>‹#›</a:t>
            </a:fld>
            <a:endParaRPr lang="ko-KR" altLang="en-US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14300" y="76200"/>
            <a:ext cx="8915400" cy="6494463"/>
          </a:xfrm>
          <a:prstGeom prst="roundRect">
            <a:avLst>
              <a:gd name="adj" fmla="val 4054"/>
            </a:avLst>
          </a:prstGeom>
          <a:solidFill>
            <a:schemeClr val="bg1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888" y="0"/>
            <a:ext cx="8910637" cy="98742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216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522884" y="659195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83D679-57E1-CE45-BC1C-B0838CBB0D0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/27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188960" y="6550223"/>
            <a:ext cx="61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  <a:latin typeface="Apple Chancery"/>
                <a:cs typeface="Apple Chancery"/>
              </a:rPr>
              <a:t>I</a:t>
            </a:r>
            <a:r>
              <a:rPr lang="en-US" b="1" dirty="0" smtClean="0">
                <a:solidFill>
                  <a:srgbClr val="B10202"/>
                </a:solidFill>
                <a:latin typeface="Apple Chancery"/>
                <a:cs typeface="Apple Chancery"/>
              </a:rPr>
              <a:t>S</a:t>
            </a:r>
            <a:r>
              <a:rPr lang="en-US" b="1" dirty="0" smtClean="0">
                <a:solidFill>
                  <a:srgbClr val="000090"/>
                </a:solidFill>
                <a:latin typeface="Apple Chancery"/>
                <a:cs typeface="Apple Chancery"/>
              </a:rPr>
              <a:t>C</a:t>
            </a:r>
            <a:endParaRPr lang="en-US" b="1" dirty="0">
              <a:solidFill>
                <a:srgbClr val="000090"/>
              </a:solidFill>
              <a:latin typeface="Apple Chancery"/>
              <a:cs typeface="Apple Chancery"/>
            </a:endParaRPr>
          </a:p>
        </p:txBody>
      </p:sp>
      <p:pic>
        <p:nvPicPr>
          <p:cNvPr id="11" name="Picture 10" descr="ui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8" y="6609416"/>
            <a:ext cx="758282" cy="2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1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30188" algn="just" defTabSz="457200" rtl="0" eaLnBrk="1" latinLnBrk="0" hangingPunct="1">
        <a:spcBef>
          <a:spcPts val="6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just" defTabSz="457200" rtl="0" eaLnBrk="1" latinLnBrk="0" hangingPunct="1">
        <a:spcBef>
          <a:spcPts val="600"/>
        </a:spcBef>
        <a:buFont typeface="Arial"/>
        <a:buChar char="–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974725" indent="-174625" algn="just" defTabSz="457200" rtl="0" eaLnBrk="1" latinLnBrk="0" hangingPunct="1">
        <a:spcBef>
          <a:spcPts val="600"/>
        </a:spcBef>
        <a:buFont typeface="Arial"/>
        <a:buChar char="•"/>
        <a:defRPr sz="1800" kern="1200">
          <a:solidFill>
            <a:srgbClr val="404040"/>
          </a:solidFill>
          <a:latin typeface="+mn-lt"/>
          <a:ea typeface="+mn-ea"/>
          <a:cs typeface="+mn-cs"/>
        </a:defRPr>
      </a:lvl3pPr>
      <a:lvl4pPr marL="1374775" indent="-174625" algn="just" defTabSz="457200" rtl="0" eaLnBrk="1" latinLnBrk="0" hangingPunct="1">
        <a:spcBef>
          <a:spcPts val="600"/>
        </a:spcBef>
        <a:buFont typeface="Arial"/>
        <a:buChar char="–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774825" indent="-174625" algn="just" defTabSz="457200" rtl="0" eaLnBrk="1" latinLnBrk="0" hangingPunct="1">
        <a:spcBef>
          <a:spcPts val="600"/>
        </a:spcBef>
        <a:buFont typeface="Arial"/>
        <a:buChar char="»"/>
        <a:defRPr sz="16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10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emf"/><Relationship Id="rId6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png"/><Relationship Id="rId7" Type="http://schemas.openxmlformats.org/officeDocument/2006/relationships/image" Target="../media/image75.emf"/><Relationship Id="rId8" Type="http://schemas.openxmlformats.org/officeDocument/2006/relationships/image" Target="../media/image76.png"/><Relationship Id="rId9" Type="http://schemas.openxmlformats.org/officeDocument/2006/relationships/image" Target="../media/image7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6" Type="http://schemas.openxmlformats.org/officeDocument/2006/relationships/image" Target="../media/image8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5" Type="http://schemas.openxmlformats.org/officeDocument/2006/relationships/image" Target="../media/image84.pn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4360" y="1388745"/>
            <a:ext cx="7772400" cy="1470025"/>
          </a:xfrm>
        </p:spPr>
        <p:txBody>
          <a:bodyPr/>
          <a:lstStyle/>
          <a:p>
            <a:pPr algn="ctr"/>
            <a:r>
              <a:rPr lang="en-US" b="1" dirty="0" smtClean="0"/>
              <a:t>UDN Overview</a:t>
            </a:r>
            <a:br>
              <a:rPr lang="en-US" b="1" dirty="0" smtClean="0"/>
            </a:br>
            <a:r>
              <a:rPr lang="en-US" b="1" dirty="0"/>
              <a:t> </a:t>
            </a:r>
            <a:r>
              <a:rPr lang="en-US" b="1" dirty="0" smtClean="0"/>
              <a:t>- 2019 UGRP-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49680" y="3540760"/>
            <a:ext cx="6878320" cy="175260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Jemin Lee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Information and Communication </a:t>
            </a:r>
            <a:r>
              <a:rPr lang="en-US" sz="1800" dirty="0" smtClean="0">
                <a:solidFill>
                  <a:srgbClr val="000000"/>
                </a:solidFill>
              </a:rPr>
              <a:t>Engineering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FF"/>
                </a:solidFill>
              </a:rPr>
              <a:t>Daegu </a:t>
            </a:r>
            <a:r>
              <a:rPr lang="en-US" sz="1800" dirty="0" err="1" smtClean="0">
                <a:solidFill>
                  <a:srgbClr val="0000FF"/>
                </a:solidFill>
              </a:rPr>
              <a:t>Gyeongbuk</a:t>
            </a:r>
            <a:r>
              <a:rPr lang="en-US" sz="1800" dirty="0" smtClean="0">
                <a:solidFill>
                  <a:srgbClr val="0000FF"/>
                </a:solidFill>
              </a:rPr>
              <a:t> Institute of Science and Technology (</a:t>
            </a:r>
            <a:r>
              <a:rPr lang="en-US" sz="1800" b="1" i="1" dirty="0" smtClean="0">
                <a:solidFill>
                  <a:srgbClr val="0000FF"/>
                </a:solidFill>
              </a:rPr>
              <a:t>DGIST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  <a:endParaRPr lang="en-US" sz="1800" dirty="0">
              <a:solidFill>
                <a:srgbClr val="0000FF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jmnlee@</a:t>
            </a:r>
            <a:r>
              <a:rPr lang="en-US" sz="1800" dirty="0" err="1" smtClean="0">
                <a:solidFill>
                  <a:srgbClr val="000000"/>
                </a:solidFill>
              </a:rPr>
              <a:t>dgist.ac.kr</a:t>
            </a:r>
            <a:endParaRPr lang="en-US" sz="1800" dirty="0" smtClean="0">
              <a:solidFill>
                <a:srgbClr val="000000"/>
              </a:solidFill>
            </a:endParaRPr>
          </a:p>
          <a:p>
            <a:endParaRPr lang="en-US" sz="500" dirty="0" smtClean="0">
              <a:solidFill>
                <a:srgbClr val="000000"/>
              </a:solidFill>
            </a:endParaRPr>
          </a:p>
          <a:p>
            <a:endParaRPr lang="en-US" sz="100" dirty="0" smtClean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432FF"/>
              </a:solidFill>
            </a:endParaRPr>
          </a:p>
          <a:p>
            <a:r>
              <a:rPr lang="en-US" sz="1800" dirty="0" smtClean="0">
                <a:solidFill>
                  <a:srgbClr val="0432FF"/>
                </a:solidFill>
              </a:rPr>
              <a:t>Feb. 21, 2019</a:t>
            </a:r>
            <a:endParaRPr lang="en-US" sz="18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1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 Antenna </a:t>
            </a:r>
            <a:r>
              <a:rPr lang="en-US" dirty="0" smtClean="0"/>
              <a:t>Heights</a:t>
            </a:r>
            <a:endParaRPr lang="en-US" baseline="30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6339DC4-5D3C-4665-A4D3-8D5A6D825B64}"/>
              </a:ext>
            </a:extLst>
          </p:cNvPr>
          <p:cNvSpPr/>
          <p:nvPr/>
        </p:nvSpPr>
        <p:spPr>
          <a:xfrm>
            <a:off x="457200" y="6169644"/>
            <a:ext cx="845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Ding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Ming, and David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López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Pérez. "Please lower small cell antenna heights in 5G." 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Global Communications Conference (GLOBECOM)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2016 IEEE. IEEE, 2016.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052163"/>
            <a:ext cx="8229600" cy="403981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rgbClr val="0000FF"/>
                </a:solidFill>
              </a:rPr>
              <a:t>Weaker Signal due to the BS-to-UE Antenna Height Difference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77428" y="1483768"/>
            <a:ext cx="7189144" cy="2223500"/>
            <a:chOff x="977156" y="1427323"/>
            <a:chExt cx="7189144" cy="22235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52276"/>
            <a:stretch/>
          </p:blipFill>
          <p:spPr>
            <a:xfrm>
              <a:off x="977156" y="1427324"/>
              <a:ext cx="2978354" cy="222349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l="53523" r="79"/>
            <a:stretch/>
          </p:blipFill>
          <p:spPr>
            <a:xfrm>
              <a:off x="5270701" y="1427323"/>
              <a:ext cx="2895599" cy="2223499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4758016" y="3707267"/>
            <a:ext cx="4149316" cy="2178478"/>
            <a:chOff x="4758016" y="3707267"/>
            <a:chExt cx="4149316" cy="217847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758016" y="3707267"/>
              <a:ext cx="4149316" cy="217847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marL="342900" indent="-230188">
                <a:spcBef>
                  <a:spcPts val="800"/>
                </a:spcBef>
                <a:buFont typeface="Arial"/>
                <a:buChar char="•"/>
                <a:defRPr sz="2200"/>
              </a:lvl1pPr>
              <a:lvl2pPr marL="687388" lvl="1" indent="-230188">
                <a:spcBef>
                  <a:spcPts val="600"/>
                </a:spcBef>
                <a:buFont typeface="Arial"/>
                <a:buChar char="–"/>
                <a:defRPr sz="2000">
                  <a:solidFill>
                    <a:srgbClr val="404040"/>
                  </a:solidFill>
                </a:defRPr>
              </a:lvl2pPr>
              <a:lvl3pPr marL="974725" indent="-174625" algn="just">
                <a:spcBef>
                  <a:spcPts val="600"/>
                </a:spcBef>
                <a:buFont typeface="Arial"/>
                <a:buChar char="•"/>
                <a:defRPr>
                  <a:solidFill>
                    <a:srgbClr val="404040"/>
                  </a:solidFill>
                </a:defRPr>
              </a:lvl3pPr>
              <a:lvl4pPr marL="1374775" indent="-174625" algn="just">
                <a:spcBef>
                  <a:spcPts val="600"/>
                </a:spcBef>
                <a:buFont typeface="Arial"/>
                <a:buChar char="–"/>
                <a:defRPr sz="1600">
                  <a:solidFill>
                    <a:srgbClr val="404040"/>
                  </a:solidFill>
                </a:defRPr>
              </a:lvl4pPr>
              <a:lvl5pPr marL="1774825" indent="-174625" algn="just">
                <a:spcBef>
                  <a:spcPts val="600"/>
                </a:spcBef>
                <a:buFont typeface="Arial"/>
                <a:buChar char="»"/>
                <a:defRPr sz="1600">
                  <a:solidFill>
                    <a:srgbClr val="404040"/>
                  </a:solidFill>
                </a:defRPr>
              </a:lvl5pPr>
              <a:lvl6pPr marL="2514600" indent="-2286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r>
                <a:rPr lang="en-US" sz="1800" b="1" dirty="0" smtClean="0"/>
                <a:t>                :</a:t>
              </a:r>
              <a:r>
                <a:rPr lang="en-US" sz="1800" dirty="0" smtClean="0"/>
                <a:t> </a:t>
              </a:r>
              <a:r>
                <a:rPr lang="en-US" sz="1800" dirty="0"/>
                <a:t>ASE increases </a:t>
              </a:r>
              <a:r>
                <a:rPr lang="en-US" sz="1800" dirty="0">
                  <a:solidFill>
                    <a:srgbClr val="FF0000"/>
                  </a:solidFill>
                </a:rPr>
                <a:t>linearly</a:t>
              </a:r>
            </a:p>
            <a:p>
              <a:r>
                <a:rPr lang="en-US" sz="1800" b="1" dirty="0" smtClean="0"/>
                <a:t>3GPP case:</a:t>
              </a:r>
              <a:r>
                <a:rPr lang="en-US" sz="1800" dirty="0" smtClean="0"/>
                <a:t> ASE </a:t>
              </a:r>
              <a:r>
                <a:rPr lang="en-US" sz="1800" dirty="0"/>
                <a:t>crawls</a:t>
              </a:r>
            </a:p>
            <a:p>
              <a:pPr lvl="1">
                <a:spcBef>
                  <a:spcPts val="0"/>
                </a:spcBef>
              </a:pPr>
              <a:r>
                <a:rPr lang="en-US" sz="1600" dirty="0"/>
                <a:t>Transition from </a:t>
              </a:r>
              <a:r>
                <a:rPr lang="en-US" sz="1600" dirty="0" err="1"/>
                <a:t>NLoS</a:t>
              </a:r>
              <a:r>
                <a:rPr lang="en-US" sz="1600" dirty="0"/>
                <a:t> to </a:t>
              </a:r>
              <a:r>
                <a:rPr lang="en-US" sz="1600" dirty="0" err="1" smtClean="0"/>
                <a:t>LoS</a:t>
              </a:r>
              <a:r>
                <a:rPr lang="en-US" sz="1600" dirty="0"/>
                <a:t/>
              </a:r>
              <a:br>
                <a:rPr lang="en-US" sz="1600" dirty="0"/>
              </a:br>
              <a:r>
                <a:rPr lang="en-US" sz="1600" dirty="0" smtClean="0"/>
                <a:t> </a:t>
              </a:r>
              <a:endParaRPr lang="en-US" sz="300" dirty="0"/>
            </a:p>
            <a:p>
              <a:r>
                <a:rPr lang="en-US" sz="1800" b="1" dirty="0" smtClean="0"/>
                <a:t>Non-zero    :</a:t>
              </a:r>
              <a:r>
                <a:rPr lang="en-US" sz="1800" dirty="0" smtClean="0"/>
                <a:t> ASE </a:t>
              </a:r>
              <a:r>
                <a:rPr lang="en-US" sz="1800" dirty="0">
                  <a:solidFill>
                    <a:srgbClr val="0000FF"/>
                  </a:solidFill>
                </a:rPr>
                <a:t>crashes</a:t>
              </a:r>
            </a:p>
            <a:p>
              <a:pPr lvl="1">
                <a:spcBef>
                  <a:spcPts val="0"/>
                </a:spcBef>
              </a:pPr>
              <a:r>
                <a:rPr lang="en-US" sz="1600" dirty="0"/>
                <a:t>Sever performance loss in UD SCNs</a:t>
              </a:r>
            </a:p>
            <a:p>
              <a:pPr lvl="1">
                <a:spcBef>
                  <a:spcPts val="0"/>
                </a:spcBef>
              </a:pPr>
              <a:r>
                <a:rPr lang="en-US" sz="1600" dirty="0"/>
                <a:t>A cap imposed on the signal-link distance and signal power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r="2469"/>
            <a:stretch/>
          </p:blipFill>
          <p:spPr>
            <a:xfrm>
              <a:off x="5126946" y="3761636"/>
              <a:ext cx="867560" cy="23615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l="-1" r="80370" b="4530"/>
            <a:stretch/>
          </p:blipFill>
          <p:spPr>
            <a:xfrm>
              <a:off x="6073096" y="5006236"/>
              <a:ext cx="174616" cy="225459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222221" y="3850390"/>
            <a:ext cx="4322861" cy="2462377"/>
            <a:chOff x="182464" y="3707267"/>
            <a:chExt cx="4322861" cy="2462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/>
                <p:cNvSpPr txBox="1">
                  <a:spLocks/>
                </p:cNvSpPr>
                <p:nvPr/>
              </p:nvSpPr>
              <p:spPr>
                <a:xfrm>
                  <a:off x="182464" y="3707267"/>
                  <a:ext cx="4322861" cy="246237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230188" algn="just" defTabSz="457200" rtl="0" eaLnBrk="1" latinLnBrk="0" hangingPunct="1">
                    <a:spcBef>
                      <a:spcPts val="800"/>
                    </a:spcBef>
                    <a:buFont typeface="Arial"/>
                    <a:buChar char="•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7388" indent="-230188" algn="just" defTabSz="457200" rtl="0" eaLnBrk="1" latinLnBrk="0" hangingPunct="1">
                    <a:spcBef>
                      <a:spcPts val="600"/>
                    </a:spcBef>
                    <a:buFont typeface="Arial"/>
                    <a:buChar char="–"/>
                    <a:defRPr sz="2000" kern="1200">
                      <a:solidFill>
                        <a:srgbClr val="404040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74725" indent="-174625" algn="just" defTabSz="457200" rtl="0" eaLnBrk="1" latinLnBrk="0" hangingPunct="1">
                    <a:spcBef>
                      <a:spcPts val="600"/>
                    </a:spcBef>
                    <a:buFont typeface="Arial"/>
                    <a:buChar char="•"/>
                    <a:defRPr sz="1800" kern="1200">
                      <a:solidFill>
                        <a:srgbClr val="404040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4775" indent="-174625" algn="just" defTabSz="457200" rtl="0" eaLnBrk="1" latinLnBrk="0" hangingPunct="1">
                    <a:spcBef>
                      <a:spcPts val="600"/>
                    </a:spcBef>
                    <a:buFont typeface="Arial"/>
                    <a:buChar char="–"/>
                    <a:defRPr sz="1600" kern="1200">
                      <a:solidFill>
                        <a:srgbClr val="404040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774825" indent="-174625" algn="just" defTabSz="457200" rtl="0" eaLnBrk="1" latinLnBrk="0" hangingPunct="1">
                    <a:spcBef>
                      <a:spcPts val="600"/>
                    </a:spcBef>
                    <a:buFont typeface="Arial"/>
                    <a:buChar char="»"/>
                    <a:defRPr sz="1600" kern="1200">
                      <a:solidFill>
                        <a:srgbClr val="404040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sz="1800" b="1" dirty="0" smtClean="0"/>
                    <a:t>                :  </a:t>
                  </a:r>
                  <a:r>
                    <a:rPr lang="en-US" sz="1800" dirty="0" smtClean="0"/>
                    <a:t>BS density </a:t>
                  </a:r>
                  <a:r>
                    <a:rPr lang="en-US" sz="1800" dirty="0" smtClean="0">
                      <a:solidFill>
                        <a:srgbClr val="FF0000"/>
                      </a:solidFill>
                    </a:rPr>
                    <a:t>does not </a:t>
                  </a:r>
                  <a:r>
                    <a:rPr lang="en-US" sz="1800" dirty="0" smtClean="0"/>
                    <a:t>matter</a:t>
                  </a:r>
                </a:p>
                <a:p>
                  <a:pPr algn="l"/>
                  <a:r>
                    <a:rPr lang="en-US" sz="1800" b="1" dirty="0" smtClean="0"/>
                    <a:t>3GPP case:          </a:t>
                  </a:r>
                  <a:r>
                    <a:rPr lang="en-US" altLang="ko-KR" sz="1800" dirty="0" smtClean="0"/>
                    <a:t>converges to a constant</a:t>
                  </a:r>
                  <a:endParaRPr lang="en-US" altLang="ko-KR" sz="1800" dirty="0"/>
                </a:p>
                <a:p>
                  <a:pPr lvl="1" algn="l">
                    <a:spcBef>
                      <a:spcPts val="0"/>
                    </a:spcBef>
                  </a:pPr>
                  <a:r>
                    <a:rPr lang="en-US" sz="1600" dirty="0" smtClean="0"/>
                    <a:t>Interference and signal powers are </a:t>
                  </a:r>
                  <a:r>
                    <a:rPr lang="en-US" sz="1600" dirty="0" err="1" smtClean="0"/>
                    <a:t>LoS</a:t>
                  </a:r>
                  <a:r>
                    <a:rPr lang="en-US" sz="1600" dirty="0" smtClean="0"/>
                    <a:t> dominated</a:t>
                  </a:r>
                </a:p>
                <a:p>
                  <a:pPr algn="l"/>
                  <a:r>
                    <a:rPr lang="en-US" sz="1800" b="1" dirty="0" smtClean="0"/>
                    <a:t>Non-zero </a:t>
                  </a:r>
                  <a14:m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a14:m>
                  <a:r>
                    <a:rPr lang="en-US" sz="1800" b="1" dirty="0" smtClean="0"/>
                    <a:t>:    </a:t>
                  </a:r>
                  <a:r>
                    <a:rPr lang="en-US" sz="1800" dirty="0" smtClean="0"/>
                    <a:t>       </a:t>
                  </a:r>
                  <a:r>
                    <a:rPr lang="en-US" sz="1800" dirty="0" smtClean="0">
                      <a:solidFill>
                        <a:srgbClr val="0000FF"/>
                      </a:solidFill>
                    </a:rPr>
                    <a:t>converges to 0 </a:t>
                  </a:r>
                </a:p>
                <a:p>
                  <a:pPr lvl="1" algn="l">
                    <a:spcBef>
                      <a:spcPts val="0"/>
                    </a:spcBef>
                  </a:pPr>
                  <a:r>
                    <a:rPr lang="en-US" sz="1600" dirty="0" smtClean="0"/>
                    <a:t>A cap on the signal power and growth of interference power</a:t>
                  </a:r>
                </a:p>
              </p:txBody>
            </p:sp>
          </mc:Choice>
          <mc:Fallback xmlns="">
            <p:sp>
              <p:nvSpPr>
                <p:cNvPr id="9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464" y="3707267"/>
                  <a:ext cx="4322861" cy="2462377"/>
                </a:xfrm>
                <a:prstGeom prst="rect">
                  <a:avLst/>
                </a:prstGeom>
                <a:blipFill>
                  <a:blip r:embed="rId5"/>
                  <a:stretch>
                    <a:fillRect t="-1238" r="-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4975" y="4142669"/>
              <a:ext cx="428135" cy="26680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436" y="5008130"/>
              <a:ext cx="428135" cy="26680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r="2469"/>
            <a:stretch/>
          </p:blipFill>
          <p:spPr>
            <a:xfrm>
              <a:off x="546320" y="3759418"/>
              <a:ext cx="867560" cy="23615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l="-1" r="80370" b="4530"/>
            <a:stretch/>
          </p:blipFill>
          <p:spPr>
            <a:xfrm>
              <a:off x="1474082" y="5026030"/>
              <a:ext cx="181697" cy="234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43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15108"/>
          <a:stretch/>
        </p:blipFill>
        <p:spPr>
          <a:xfrm>
            <a:off x="1246981" y="2725447"/>
            <a:ext cx="6650038" cy="2856852"/>
          </a:xfrm>
          <a:prstGeom prst="rect">
            <a:avLst/>
          </a:prstGeom>
        </p:spPr>
      </p:pic>
      <p:sp>
        <p:nvSpPr>
          <p:cNvPr id="21" name="Rounded Rectangle 9"/>
          <p:cNvSpPr/>
          <p:nvPr/>
        </p:nvSpPr>
        <p:spPr>
          <a:xfrm>
            <a:off x="749300" y="1482306"/>
            <a:ext cx="8077200" cy="1108494"/>
          </a:xfrm>
          <a:prstGeom prst="roundRect">
            <a:avLst>
              <a:gd name="adj" fmla="val 12469"/>
            </a:avLst>
          </a:prstGeom>
          <a:solidFill>
            <a:srgbClr val="FFFF00">
              <a:alpha val="17000"/>
            </a:srgbClr>
          </a:solidFill>
          <a:ln w="1905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endParaRPr lang="en-US" altLang="ko-KR" sz="2000" b="1" i="1" u="sng" dirty="0">
              <a:solidFill>
                <a:srgbClr val="B10202"/>
              </a:solidFill>
              <a:ea typeface="맑은 고딕" charset="0"/>
              <a:cs typeface="맑은 고딕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Elevated Base Stations</a:t>
            </a:r>
            <a:endParaRPr 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2847774" y="3684143"/>
            <a:ext cx="257539" cy="1305863"/>
          </a:xfrm>
          <a:prstGeom prst="downArrow">
            <a:avLst/>
          </a:prstGeom>
          <a:solidFill>
            <a:schemeClr val="accent2">
              <a:alpha val="5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942604">
            <a:off x="6475266" y="2918498"/>
            <a:ext cx="257539" cy="2205835"/>
          </a:xfrm>
          <a:prstGeom prst="downArrow">
            <a:avLst/>
          </a:prstGeom>
          <a:solidFill>
            <a:schemeClr val="accent2">
              <a:alpha val="5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89886" y="1906386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BS Height</a:t>
            </a:r>
            <a:endParaRPr lang="ko-KR" altLang="en-US" dirty="0"/>
          </a:p>
        </p:txBody>
      </p:sp>
      <p:sp>
        <p:nvSpPr>
          <p:cNvPr id="17" name="아래쪽 화살표 16"/>
          <p:cNvSpPr/>
          <p:nvPr/>
        </p:nvSpPr>
        <p:spPr>
          <a:xfrm>
            <a:off x="8155064" y="1777255"/>
            <a:ext cx="339546" cy="592273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6339DC4-5D3C-4665-A4D3-8D5A6D825B64}"/>
              </a:ext>
            </a:extLst>
          </p:cNvPr>
          <p:cNvSpPr/>
          <p:nvPr/>
        </p:nvSpPr>
        <p:spPr>
          <a:xfrm>
            <a:off x="457200" y="6113199"/>
            <a:ext cx="845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schemeClr val="bg1">
                    <a:lumMod val="65000"/>
                  </a:schemeClr>
                </a:solidFill>
              </a:rPr>
              <a:t>Atzeni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Italo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Jesús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Arnau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Marios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Kountouris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 "Downlink cellular network analysis with LOS/NLOS propagation and elevated base stations." </a:t>
            </a:r>
            <a:r>
              <a:rPr lang="en-US" altLang="ko-KR" sz="1200" i="1" dirty="0" err="1">
                <a:solidFill>
                  <a:schemeClr val="bg1">
                    <a:lumMod val="65000"/>
                  </a:schemeClr>
                </a:solidFill>
              </a:rPr>
              <a:t>arXiv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 preprint arXiv:1703.01279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(2017).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052163"/>
            <a:ext cx="8229600" cy="40398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E</a:t>
            </a:r>
            <a:r>
              <a:rPr lang="en-US" sz="2000" dirty="0" smtClean="0"/>
              <a:t>ffect of BS height on the network performance</a:t>
            </a:r>
          </a:p>
        </p:txBody>
      </p:sp>
      <p:sp>
        <p:nvSpPr>
          <p:cNvPr id="15" name="아래쪽 화살표 14"/>
          <p:cNvSpPr/>
          <p:nvPr/>
        </p:nvSpPr>
        <p:spPr>
          <a:xfrm flipV="1">
            <a:off x="2533691" y="1776912"/>
            <a:ext cx="339546" cy="592273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018710" y="1478536"/>
            <a:ext cx="3140790" cy="991019"/>
            <a:chOff x="2882185" y="1503936"/>
            <a:chExt cx="3140790" cy="991019"/>
          </a:xfrm>
        </p:grpSpPr>
        <p:sp>
          <p:nvSpPr>
            <p:cNvPr id="8" name="오른쪽 화살표 7"/>
            <p:cNvSpPr/>
            <p:nvPr/>
          </p:nvSpPr>
          <p:spPr>
            <a:xfrm>
              <a:off x="2898775" y="1987998"/>
              <a:ext cx="2872102" cy="323402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1128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82185" y="2125623"/>
              <a:ext cx="3140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Lower </a:t>
              </a:r>
              <a:r>
                <a:rPr lang="en-US" altLang="ko-KR" dirty="0" smtClean="0"/>
                <a:t>interfering signal power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882185" y="1503936"/>
              <a:ext cx="2950290" cy="562657"/>
              <a:chOff x="2671211" y="1380111"/>
              <a:chExt cx="2950290" cy="56265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671211" y="1380111"/>
                <a:ext cx="2950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rgbClr val="0000FF"/>
                    </a:solidFill>
                  </a:rPr>
                  <a:t>Lower</a:t>
                </a:r>
                <a:r>
                  <a:rPr lang="en-US" altLang="ko-KR" dirty="0" smtClean="0"/>
                  <a:t> received signal power</a:t>
                </a:r>
                <a:endParaRPr lang="ko-KR" alt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71211" y="1634991"/>
                <a:ext cx="2731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(Bounded </a:t>
                </a:r>
                <a:r>
                  <a:rPr lang="en-US" altLang="ko-KR" sz="1400" dirty="0" err="1"/>
                  <a:t>p</a:t>
                </a:r>
                <a:r>
                  <a:rPr lang="en-US" altLang="ko-KR" sz="1400" dirty="0" err="1" smtClean="0"/>
                  <a:t>athloss</a:t>
                </a:r>
                <a:r>
                  <a:rPr lang="en-US" altLang="ko-KR" sz="1400" dirty="0" smtClean="0"/>
                  <a:t>)</a:t>
                </a:r>
                <a:endParaRPr lang="ko-KR" altLang="en-US" sz="1400" dirty="0"/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95" y="5524500"/>
            <a:ext cx="1910683" cy="262499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902" y="5486320"/>
            <a:ext cx="2733039" cy="269454"/>
          </a:xfrm>
          <a:prstGeom prst="rect">
            <a:avLst/>
          </a:prstGeom>
        </p:spPr>
      </p:pic>
      <p:sp>
        <p:nvSpPr>
          <p:cNvPr id="22" name="Rounded Rectangle 9"/>
          <p:cNvSpPr/>
          <p:nvPr/>
        </p:nvSpPr>
        <p:spPr>
          <a:xfrm>
            <a:off x="2667000" y="5711406"/>
            <a:ext cx="3975100" cy="469761"/>
          </a:xfrm>
          <a:prstGeom prst="roundRect">
            <a:avLst>
              <a:gd name="adj" fmla="val 12469"/>
            </a:avLst>
          </a:prstGeom>
          <a:noFill/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en-US" altLang="ko-KR" sz="2000" b="1" i="1" u="sng" dirty="0">
                <a:solidFill>
                  <a:srgbClr val="B10202"/>
                </a:solidFill>
                <a:ea typeface="맑은 고딕" charset="0"/>
                <a:cs typeface="맑은 고딕" charset="0"/>
              </a:rPr>
              <a:t>Detrimental Effect of BS </a:t>
            </a:r>
            <a:r>
              <a:rPr lang="en-US" altLang="ko-KR" sz="2000" b="1" i="1" u="sng" dirty="0" smtClean="0">
                <a:solidFill>
                  <a:srgbClr val="B10202"/>
                </a:solidFill>
                <a:ea typeface="맑은 고딕" charset="0"/>
                <a:cs typeface="맑은 고딕" charset="0"/>
              </a:rPr>
              <a:t>Height</a:t>
            </a:r>
            <a:endParaRPr lang="en-US" altLang="ko-KR" sz="2000" b="1" i="1" u="sng" dirty="0">
              <a:solidFill>
                <a:srgbClr val="B10202"/>
              </a:solidFill>
              <a:ea typeface="맑은 고딕" charset="0"/>
              <a:cs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72986" y="1893686"/>
            <a:ext cx="226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Network Performance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53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Elevated Base Stations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163"/>
            <a:ext cx="8229600" cy="2854417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Cellular Network with Elevated Base Stations (not a UDN)</a:t>
            </a:r>
          </a:p>
          <a:p>
            <a:pPr algn="l"/>
            <a:r>
              <a:rPr lang="en-US" sz="2000" dirty="0" smtClean="0"/>
              <a:t>System Model</a:t>
            </a:r>
          </a:p>
          <a:p>
            <a:pPr lvl="1" algn="l"/>
            <a:r>
              <a:rPr lang="en-US" sz="1800" dirty="0" smtClean="0"/>
              <a:t>Bounded </a:t>
            </a:r>
            <a:r>
              <a:rPr lang="en-US" sz="1800" dirty="0" err="1" smtClean="0"/>
              <a:t>pathloss</a:t>
            </a:r>
            <a:r>
              <a:rPr lang="en-US" sz="1800" dirty="0" smtClean="0"/>
              <a:t> model</a:t>
            </a:r>
          </a:p>
          <a:p>
            <a:pPr lvl="2" algn="l"/>
            <a:r>
              <a:rPr lang="en-US" sz="1600" dirty="0" smtClean="0"/>
              <a:t>BS cannot be closer than the height of BS, </a:t>
            </a:r>
          </a:p>
          <a:p>
            <a:pPr lvl="1" algn="l"/>
            <a:r>
              <a:rPr lang="en-US" sz="1800" b="1" dirty="0" err="1" smtClean="0">
                <a:solidFill>
                  <a:srgbClr val="FF0000"/>
                </a:solidFill>
              </a:rPr>
              <a:t>NLoS</a:t>
            </a:r>
            <a:r>
              <a:rPr lang="en-US" sz="1800" b="1" dirty="0" smtClean="0">
                <a:solidFill>
                  <a:srgbClr val="FF0000"/>
                </a:solidFill>
              </a:rPr>
              <a:t> transmission only</a:t>
            </a:r>
          </a:p>
          <a:p>
            <a:pPr lvl="2" algn="l"/>
            <a:r>
              <a:rPr lang="en-US" sz="1600" dirty="0" smtClean="0"/>
              <a:t>Rayleigh fading, same </a:t>
            </a:r>
            <a:r>
              <a:rPr lang="en-US" sz="1600" dirty="0" err="1" smtClean="0"/>
              <a:t>pathloss</a:t>
            </a:r>
            <a:r>
              <a:rPr lang="en-US" sz="1600" dirty="0" smtClean="0"/>
              <a:t> exponent for </a:t>
            </a:r>
            <a:r>
              <a:rPr lang="en-US" sz="1600" dirty="0" err="1" smtClean="0"/>
              <a:t>NLoS</a:t>
            </a:r>
            <a:r>
              <a:rPr lang="en-US" sz="1600" dirty="0" smtClean="0"/>
              <a:t> and </a:t>
            </a:r>
            <a:r>
              <a:rPr lang="en-US" sz="1600" dirty="0" err="1" smtClean="0"/>
              <a:t>LoS</a:t>
            </a:r>
            <a:endParaRPr lang="en-US" sz="1600" dirty="0" smtClean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339DC4-5D3C-4665-A4D3-8D5A6D825B64}"/>
              </a:ext>
            </a:extLst>
          </p:cNvPr>
          <p:cNvSpPr/>
          <p:nvPr/>
        </p:nvSpPr>
        <p:spPr>
          <a:xfrm>
            <a:off x="457200" y="6113199"/>
            <a:ext cx="845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schemeClr val="bg1">
                    <a:lumMod val="65000"/>
                  </a:schemeClr>
                </a:solidFill>
              </a:rPr>
              <a:t>Atzeni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Italo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Jesús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Arnau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Marios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Kountouris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 "Downlink cellular network analysis with LOS/NLOS propagation and elevated base stations." </a:t>
            </a:r>
            <a:r>
              <a:rPr lang="en-US" altLang="ko-KR" sz="1200" i="1" dirty="0" err="1">
                <a:solidFill>
                  <a:schemeClr val="bg1">
                    <a:lumMod val="65000"/>
                  </a:schemeClr>
                </a:solidFill>
              </a:rPr>
              <a:t>arXiv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 preprint arXiv:1703.01279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(2017).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17" y="2245659"/>
            <a:ext cx="156411" cy="2199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837267" y="3519299"/>
            <a:ext cx="5469466" cy="2304651"/>
            <a:chOff x="1837267" y="3595499"/>
            <a:chExt cx="5469466" cy="230465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2667" y="3876518"/>
              <a:ext cx="4918667" cy="1742613"/>
            </a:xfrm>
            <a:prstGeom prst="rect">
              <a:avLst/>
            </a:prstGeom>
          </p:spPr>
        </p:pic>
        <p:sp>
          <p:nvSpPr>
            <p:cNvPr id="76" name="Rounded Rectangle 7"/>
            <p:cNvSpPr/>
            <p:nvPr/>
          </p:nvSpPr>
          <p:spPr>
            <a:xfrm>
              <a:off x="1837267" y="3595499"/>
              <a:ext cx="5469466" cy="2304651"/>
            </a:xfrm>
            <a:prstGeom prst="roundRect">
              <a:avLst>
                <a:gd name="adj" fmla="val 8397"/>
              </a:avLst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40529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833" y="4329113"/>
            <a:ext cx="7772400" cy="1500187"/>
          </a:xfrm>
        </p:spPr>
        <p:txBody>
          <a:bodyPr>
            <a:normAutofit/>
          </a:bodyPr>
          <a:lstStyle/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81673" y="2987993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Part 2 </a:t>
            </a:r>
          </a:p>
          <a:p>
            <a:r>
              <a:rPr lang="en-US" sz="3200" b="1" dirty="0" smtClean="0">
                <a:solidFill>
                  <a:schemeClr val="tx1"/>
                </a:solidFill>
              </a:rPr>
              <a:t>UDN Modeling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5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Think for UDN Modeling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 station distribution</a:t>
            </a:r>
          </a:p>
          <a:p>
            <a:pPr lvl="1"/>
            <a:r>
              <a:rPr lang="en-US" dirty="0" smtClean="0"/>
              <a:t>Density?</a:t>
            </a:r>
          </a:p>
          <a:p>
            <a:pPr lvl="1"/>
            <a:r>
              <a:rPr lang="en-US" dirty="0" smtClean="0"/>
              <a:t>How to distribute?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Mobile user distribution</a:t>
            </a:r>
            <a:endParaRPr lang="en-US" dirty="0"/>
          </a:p>
          <a:p>
            <a:pPr lvl="1"/>
            <a:r>
              <a:rPr lang="en-US" dirty="0"/>
              <a:t>Density?</a:t>
            </a:r>
          </a:p>
          <a:p>
            <a:pPr lvl="1"/>
            <a:r>
              <a:rPr lang="en-US" dirty="0"/>
              <a:t>How to distribute?</a:t>
            </a:r>
          </a:p>
          <a:p>
            <a:endParaRPr lang="en-US" dirty="0" smtClean="0"/>
          </a:p>
          <a:p>
            <a:r>
              <a:rPr lang="en-US" dirty="0" smtClean="0"/>
              <a:t>BS association</a:t>
            </a:r>
          </a:p>
          <a:p>
            <a:pPr lvl="1"/>
            <a:r>
              <a:rPr lang="en-US" dirty="0" smtClean="0"/>
              <a:t>BS with average strongest received power </a:t>
            </a:r>
          </a:p>
          <a:p>
            <a:pPr lvl="1"/>
            <a:r>
              <a:rPr lang="en-US" dirty="0" smtClean="0"/>
              <a:t>BS with instantaneous strongest </a:t>
            </a:r>
            <a:r>
              <a:rPr lang="en-US" dirty="0"/>
              <a:t>received power 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1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Think for UDN Modeling </a:t>
            </a:r>
            <a:r>
              <a:rPr lang="en-US" dirty="0" smtClean="0"/>
              <a:t>(2/2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Channel Modeling</a:t>
            </a:r>
          </a:p>
          <a:p>
            <a:pPr lvl="1"/>
            <a:r>
              <a:rPr lang="en-US" dirty="0" err="1" smtClean="0"/>
              <a:t>LoS</a:t>
            </a:r>
            <a:r>
              <a:rPr lang="en-US" dirty="0" smtClean="0"/>
              <a:t> probability? </a:t>
            </a:r>
          </a:p>
          <a:p>
            <a:pPr lvl="1"/>
            <a:r>
              <a:rPr lang="en-US" dirty="0" smtClean="0"/>
              <a:t>Channel fading?</a:t>
            </a:r>
          </a:p>
          <a:p>
            <a:endParaRPr lang="en-US" dirty="0"/>
          </a:p>
          <a:p>
            <a:r>
              <a:rPr lang="en-US" dirty="0" smtClean="0"/>
              <a:t>Interference Modeling</a:t>
            </a:r>
          </a:p>
          <a:p>
            <a:pPr lvl="1"/>
            <a:r>
              <a:rPr lang="en-US" dirty="0" smtClean="0"/>
              <a:t>Co-channel interference from all BSs (Downlink case) or parts of BSs?</a:t>
            </a:r>
          </a:p>
        </p:txBody>
      </p:sp>
    </p:spTree>
    <p:extLst>
      <p:ext uri="{BB962C8B-B14F-4D97-AF65-F5344CB8AC3E}">
        <p14:creationId xmlns:p14="http://schemas.microsoft.com/office/powerpoint/2010/main" val="149396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station distribution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Conventional Cell </a:t>
            </a:r>
            <a:r>
              <a:rPr lang="mr-IN" dirty="0" smtClean="0"/>
              <a:t>–</a:t>
            </a:r>
            <a:r>
              <a:rPr lang="en-US" dirty="0" smtClean="0"/>
              <a:t> Hexagonal Cells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171700"/>
            <a:ext cx="5560976" cy="3804191"/>
          </a:xfrm>
          <a:prstGeom prst="rect">
            <a:avLst/>
          </a:prstGeom>
        </p:spPr>
      </p:pic>
      <p:pic>
        <p:nvPicPr>
          <p:cNvPr id="15" name="Picture 14" descr="Screen Shot 2015-03-24 at 1.54.1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8182" r="28334" b="12592"/>
          <a:stretch/>
        </p:blipFill>
        <p:spPr>
          <a:xfrm>
            <a:off x="596900" y="2235200"/>
            <a:ext cx="3111451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17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station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Poisson distributed base stations? </a:t>
            </a:r>
          </a:p>
          <a:p>
            <a:endParaRPr lang="en-US" dirty="0"/>
          </a:p>
        </p:txBody>
      </p:sp>
      <p:pic>
        <p:nvPicPr>
          <p:cNvPr id="4" name="Picture 3" descr="Screen Shot 2015-03-24 at 11.3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9" y="1608666"/>
            <a:ext cx="428604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3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station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확률 기하</a:t>
            </a:r>
            <a:r>
              <a:rPr lang="en-US" altLang="ko-KR" dirty="0" smtClean="0"/>
              <a:t>(stochastic geometry)</a:t>
            </a:r>
          </a:p>
          <a:p>
            <a:pPr lvl="1"/>
            <a:r>
              <a:rPr lang="ko-KR" altLang="en-US" dirty="0" smtClean="0"/>
              <a:t>공간상 </a:t>
            </a:r>
            <a:r>
              <a:rPr lang="ko-KR" altLang="en-US" dirty="0"/>
              <a:t>무작위의 패턴을 분석하는 학문</a:t>
            </a:r>
            <a:endParaRPr lang="en-US" altLang="ko-KR" dirty="0"/>
          </a:p>
          <a:p>
            <a:pPr lvl="1"/>
            <a:r>
              <a:rPr lang="ko-KR" altLang="en-US" dirty="0"/>
              <a:t>고밀집 네트워크 연구에서 </a:t>
            </a:r>
            <a:r>
              <a:rPr lang="ko-KR" altLang="en-US" dirty="0">
                <a:solidFill>
                  <a:schemeClr val="accent2"/>
                </a:solidFill>
              </a:rPr>
              <a:t>최적의 이론적 분석 방법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/>
              <a:t>실제 기지국 분포 </a:t>
            </a:r>
            <a:r>
              <a:rPr lang="en-US" altLang="ko-KR" dirty="0"/>
              <a:t>vs. PPP(Poisson Point Process)</a:t>
            </a:r>
            <a:r>
              <a:rPr lang="ko-KR" altLang="en-US" dirty="0"/>
              <a:t> 기지국 분포</a:t>
            </a:r>
            <a:r>
              <a:rPr lang="en-US" altLang="ko-KR" baseline="30000" dirty="0"/>
              <a:t>[1]</a:t>
            </a:r>
          </a:p>
          <a:p>
            <a:pPr lvl="2"/>
            <a:r>
              <a:rPr lang="ko-KR" altLang="en-US" dirty="0"/>
              <a:t>실제 미국의 </a:t>
            </a:r>
            <a:r>
              <a:rPr lang="en-US" altLang="ko-KR" dirty="0"/>
              <a:t>LTE </a:t>
            </a:r>
            <a:r>
              <a:rPr lang="ko-KR" altLang="en-US" dirty="0"/>
              <a:t>기지국 분포 </a:t>
            </a:r>
            <a:r>
              <a:rPr lang="en-US" altLang="ko-KR" dirty="0"/>
              <a:t>(40km x 40 km)</a:t>
            </a:r>
          </a:p>
          <a:p>
            <a:pPr lvl="2"/>
            <a:r>
              <a:rPr lang="ko-KR" altLang="en-US" dirty="0"/>
              <a:t>실제 기지국과  </a:t>
            </a:r>
            <a:r>
              <a:rPr lang="en-US" altLang="ko-KR" dirty="0"/>
              <a:t>PPP</a:t>
            </a:r>
            <a:r>
              <a:rPr lang="ko-KR" altLang="en-US" dirty="0"/>
              <a:t> 기지국 분포가 </a:t>
            </a:r>
            <a:r>
              <a:rPr lang="ko-KR" altLang="en-US" dirty="0">
                <a:solidFill>
                  <a:schemeClr val="accent2"/>
                </a:solidFill>
              </a:rPr>
              <a:t>상당히 유사함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grpSp>
        <p:nvGrpSpPr>
          <p:cNvPr id="4" name="그룹 20"/>
          <p:cNvGrpSpPr/>
          <p:nvPr/>
        </p:nvGrpSpPr>
        <p:grpSpPr>
          <a:xfrm>
            <a:off x="320875" y="4027483"/>
            <a:ext cx="4866202" cy="2214522"/>
            <a:chOff x="308175" y="2744783"/>
            <a:chExt cx="4866202" cy="2214522"/>
          </a:xfrm>
        </p:grpSpPr>
        <p:pic>
          <p:nvPicPr>
            <p:cNvPr id="5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145" y="2744967"/>
              <a:ext cx="1944987" cy="1984681"/>
            </a:xfrm>
            <a:prstGeom prst="rect">
              <a:avLst/>
            </a:prstGeom>
          </p:spPr>
        </p:pic>
        <p:pic>
          <p:nvPicPr>
            <p:cNvPr id="6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5167" y="2744783"/>
              <a:ext cx="1945168" cy="1984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8175" y="4682306"/>
              <a:ext cx="4866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en-US" altLang="ko-KR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&lt;(</a:t>
              </a:r>
              <a:r>
                <a:rPr lang="ko-KR" altLang="en-US" sz="1200" dirty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좌</a:t>
              </a:r>
              <a:r>
                <a:rPr lang="en-US" altLang="ko-KR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) </a:t>
              </a:r>
              <a:r>
                <a:rPr lang="ko-KR" altLang="en-US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실제 </a:t>
              </a:r>
              <a:r>
                <a:rPr lang="en-US" altLang="ko-KR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LTE </a:t>
              </a:r>
              <a:r>
                <a:rPr lang="ko-KR" altLang="en-US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기지국 분포</a:t>
              </a:r>
              <a:r>
                <a:rPr lang="en-US" altLang="ko-KR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, (</a:t>
              </a:r>
              <a:r>
                <a:rPr lang="ko-KR" altLang="en-US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우</a:t>
              </a:r>
              <a:r>
                <a:rPr lang="en-US" altLang="ko-KR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) </a:t>
              </a:r>
              <a:r>
                <a:rPr lang="ko-KR" altLang="en-US" sz="1200" dirty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동일 </a:t>
              </a:r>
              <a:r>
                <a:rPr lang="ko-KR" altLang="en-US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밀도를 갖는 </a:t>
              </a:r>
              <a:r>
                <a:rPr lang="en-US" altLang="ko-KR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PPP </a:t>
              </a:r>
              <a:r>
                <a:rPr lang="ko-KR" altLang="en-US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기지국 분포</a:t>
              </a:r>
              <a:r>
                <a:rPr lang="en-US" altLang="ko-KR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 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&gt;</a:t>
              </a:r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Century Gothic" pitchFamily="34" charset="0"/>
                <a:cs typeface="Tahoma" pitchFamily="34" charset="0"/>
              </a:endParaRPr>
            </a:p>
          </p:txBody>
        </p:sp>
      </p:grpSp>
      <p:grpSp>
        <p:nvGrpSpPr>
          <p:cNvPr id="8" name="그룹 21"/>
          <p:cNvGrpSpPr/>
          <p:nvPr/>
        </p:nvGrpSpPr>
        <p:grpSpPr>
          <a:xfrm>
            <a:off x="5482012" y="3629944"/>
            <a:ext cx="3443703" cy="2604029"/>
            <a:chOff x="5369635" y="2347244"/>
            <a:chExt cx="3443703" cy="2604029"/>
          </a:xfrm>
        </p:grpSpPr>
        <p:pic>
          <p:nvPicPr>
            <p:cNvPr id="9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3362" y="2347244"/>
              <a:ext cx="2931874" cy="238240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69635" y="4674274"/>
              <a:ext cx="3443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en-US" altLang="ko-KR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&lt;</a:t>
              </a:r>
              <a:r>
                <a:rPr lang="ko-KR" altLang="en-US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기지국 분포 방식에 따른 커버리지 확률 비교</a:t>
              </a:r>
              <a:r>
                <a:rPr lang="en-US" altLang="ko-KR" sz="1200" dirty="0" smtClean="0">
                  <a:solidFill>
                    <a:schemeClr val="accent5">
                      <a:lumMod val="75000"/>
                    </a:schemeClr>
                  </a:solidFill>
                  <a:latin typeface="Century Gothic" pitchFamily="34" charset="0"/>
                  <a:cs typeface="Tahoma" pitchFamily="34" charset="0"/>
                </a:rPr>
                <a:t>&gt;</a:t>
              </a:r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Century Gothic" pitchFamily="34" charset="0"/>
                <a:cs typeface="Tahom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6558461" y="2877681"/>
                  <a:ext cx="1663587" cy="280452"/>
                </a:xfrm>
                <a:prstGeom prst="rect">
                  <a:avLst/>
                </a:prstGeom>
                <a:ln>
                  <a:solidFill>
                    <a:schemeClr val="accent2"/>
                  </a:solidFill>
                </a:ln>
              </p:spPr>
              <p:txBody>
                <a:bodyPr wrap="non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cov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SINR</m:t>
                            </m:r>
                            <m:r>
                              <a:rPr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461" y="2877681"/>
                  <a:ext cx="1663587" cy="280452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5986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station </a:t>
            </a:r>
            <a:r>
              <a:rPr lang="en-US" dirty="0" smtClean="0"/>
              <a:t>distribution</a:t>
            </a:r>
            <a:r>
              <a:rPr lang="ko-KR" altLang="en-US" dirty="0" smtClean="0"/>
              <a:t> </a:t>
            </a:r>
            <a:r>
              <a:rPr lang="mr-IN" altLang="ko-KR" dirty="0" smtClean="0"/>
              <a:t>–</a:t>
            </a:r>
            <a:r>
              <a:rPr lang="ko-KR" altLang="en-US" dirty="0" smtClean="0"/>
              <a:t> </a:t>
            </a:r>
            <a:r>
              <a:rPr lang="en-US" altLang="ko-KR" dirty="0" smtClean="0"/>
              <a:t>PPP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 of Poisson Point Process (PPP)</a:t>
            </a:r>
          </a:p>
          <a:p>
            <a:pPr lvl="1"/>
            <a:r>
              <a:rPr lang="en-US" dirty="0" smtClean="0"/>
              <a:t>Consider the count function                                  for a point process </a:t>
            </a:r>
          </a:p>
          <a:p>
            <a:pPr lvl="1"/>
            <a:r>
              <a:rPr lang="en-US" dirty="0" smtClean="0"/>
              <a:t>A Poisson point process (PPP) on     is a random countable subset     of    such that 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1) for any </a:t>
            </a:r>
            <a:r>
              <a:rPr lang="en-US" dirty="0" smtClean="0">
                <a:solidFill>
                  <a:srgbClr val="FF0000"/>
                </a:solidFill>
              </a:rPr>
              <a:t>disjoint </a:t>
            </a:r>
            <a:r>
              <a:rPr lang="en-US" dirty="0" smtClean="0"/>
              <a:t>measurable subsets                            of     ,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the random variables                                                 are </a:t>
            </a:r>
            <a:r>
              <a:rPr lang="en-US" dirty="0" smtClean="0">
                <a:solidFill>
                  <a:srgbClr val="FF0000"/>
                </a:solidFill>
              </a:rPr>
              <a:t>independent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2)            has the </a:t>
            </a:r>
            <a:r>
              <a:rPr lang="en-US" dirty="0" smtClean="0">
                <a:solidFill>
                  <a:srgbClr val="FF0000"/>
                </a:solidFill>
              </a:rPr>
              <a:t>Poisson distribution </a:t>
            </a:r>
            <a:r>
              <a:rPr lang="en-US" dirty="0" smtClean="0"/>
              <a:t>with mean            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    where</a:t>
            </a:r>
          </a:p>
        </p:txBody>
      </p:sp>
      <p:pic>
        <p:nvPicPr>
          <p:cNvPr id="4" name="Picture 3" descr="Screen Shot 2015-03-09 at 9.19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2" t="34248"/>
          <a:stretch/>
        </p:blipFill>
        <p:spPr>
          <a:xfrm>
            <a:off x="4360333" y="3793066"/>
            <a:ext cx="3725329" cy="2370665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67" y="1602316"/>
            <a:ext cx="152400" cy="165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6" y="1976967"/>
            <a:ext cx="152400" cy="177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7" y="1974849"/>
            <a:ext cx="152400" cy="165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6" y="1968500"/>
            <a:ext cx="152400" cy="177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30800" y="4944534"/>
            <a:ext cx="237067" cy="2201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74934" y="4512734"/>
            <a:ext cx="237067" cy="2201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66" y="4758266"/>
            <a:ext cx="254000" cy="2032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4123266"/>
            <a:ext cx="254000" cy="203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83" y="2645834"/>
            <a:ext cx="15113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83" y="2647950"/>
            <a:ext cx="165100" cy="190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1" y="1581150"/>
            <a:ext cx="1739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633" y="3022599"/>
            <a:ext cx="2565400" cy="2540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67" y="3403600"/>
            <a:ext cx="508000" cy="254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3428999"/>
            <a:ext cx="5080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17" y="3776133"/>
            <a:ext cx="15367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Part 1 - Ultra-Dense Network (UDN) Overview</a:t>
            </a:r>
          </a:p>
          <a:p>
            <a:endParaRPr lang="en-US" b="1" dirty="0"/>
          </a:p>
          <a:p>
            <a:r>
              <a:rPr lang="en-US" b="1" dirty="0" smtClean="0"/>
              <a:t>Part 2 </a:t>
            </a:r>
            <a:r>
              <a:rPr lang="mr-IN" b="1" dirty="0" smtClean="0"/>
              <a:t>–</a:t>
            </a:r>
            <a:r>
              <a:rPr lang="en-US" b="1" dirty="0" smtClean="0"/>
              <a:t> UDN Modeling</a:t>
            </a:r>
          </a:p>
          <a:p>
            <a:endParaRPr lang="en-US" b="1" dirty="0"/>
          </a:p>
          <a:p>
            <a:r>
              <a:rPr lang="en-US" b="1" dirty="0" smtClean="0"/>
              <a:t>Part 3 </a:t>
            </a:r>
            <a:r>
              <a:rPr lang="mr-IN" b="1" dirty="0" smtClean="0"/>
              <a:t>–</a:t>
            </a:r>
            <a:r>
              <a:rPr lang="en-US" b="1" dirty="0" smtClean="0"/>
              <a:t> UDN Performance</a:t>
            </a:r>
          </a:p>
        </p:txBody>
      </p:sp>
    </p:spTree>
    <p:extLst>
      <p:ext uri="{BB962C8B-B14F-4D97-AF65-F5344CB8AC3E}">
        <p14:creationId xmlns:p14="http://schemas.microsoft.com/office/powerpoint/2010/main" val="6752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station distribution</a:t>
            </a:r>
            <a:r>
              <a:rPr lang="ko-KR" altLang="en-US" dirty="0"/>
              <a:t> </a:t>
            </a:r>
            <a:r>
              <a:rPr lang="mr-IN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PPP is perhaps the most well-studied point process</a:t>
            </a:r>
          </a:p>
          <a:p>
            <a:pPr lvl="1"/>
            <a:r>
              <a:rPr lang="en-US" dirty="0"/>
              <a:t>No dependence between node locations</a:t>
            </a:r>
          </a:p>
          <a:p>
            <a:pPr lvl="1"/>
            <a:r>
              <a:rPr lang="en-US" dirty="0"/>
              <a:t>Random number of nodes</a:t>
            </a:r>
          </a:p>
          <a:p>
            <a:pPr lvl="1"/>
            <a:r>
              <a:rPr lang="en-US" dirty="0"/>
              <a:t>Can be defined on the entire plan </a:t>
            </a:r>
          </a:p>
          <a:p>
            <a:r>
              <a:rPr lang="en-US" dirty="0" smtClean="0"/>
              <a:t>An Example of PPP </a:t>
            </a:r>
            <a:endParaRPr lang="en-US" dirty="0"/>
          </a:p>
        </p:txBody>
      </p:sp>
      <p:pic>
        <p:nvPicPr>
          <p:cNvPr id="4" name="Picture 3" descr="Screen Shot 2015-03-09 at 9.5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7" y="3105341"/>
            <a:ext cx="3187700" cy="3168458"/>
          </a:xfrm>
          <a:prstGeom prst="rect">
            <a:avLst/>
          </a:prstGeom>
        </p:spPr>
      </p:pic>
      <p:pic>
        <p:nvPicPr>
          <p:cNvPr id="5" name="Picture 4" descr="Screen Shot 2015-03-09 at 9.51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66" y="3225800"/>
            <a:ext cx="4263035" cy="2803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761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station distribution</a:t>
            </a:r>
            <a:r>
              <a:rPr lang="ko-KR" altLang="en-US" dirty="0"/>
              <a:t> </a:t>
            </a:r>
            <a:r>
              <a:rPr lang="mr-IN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simulate a PPP of density     on </a:t>
            </a:r>
            <a:r>
              <a:rPr lang="en-US" i="1" dirty="0" smtClean="0"/>
              <a:t>A =</a:t>
            </a:r>
            <a:r>
              <a:rPr lang="en-US" dirty="0" smtClean="0"/>
              <a:t> [-</a:t>
            </a:r>
            <a:r>
              <a:rPr lang="en-US" i="1" dirty="0" smtClean="0"/>
              <a:t>L</a:t>
            </a:r>
            <a:r>
              <a:rPr lang="en-US" dirty="0" smtClean="0"/>
              <a:t>,</a:t>
            </a:r>
            <a:r>
              <a:rPr lang="en-US" i="1" dirty="0" smtClean="0"/>
              <a:t>L</a:t>
            </a:r>
            <a:r>
              <a:rPr lang="en-US" dirty="0" smtClean="0"/>
              <a:t>]</a:t>
            </a:r>
            <a:r>
              <a:rPr lang="en-US" baseline="30000" dirty="0" smtClean="0"/>
              <a:t>2</a:t>
            </a:r>
            <a:r>
              <a:rPr lang="en-US" dirty="0" smtClean="0"/>
              <a:t> ?</a:t>
            </a:r>
          </a:p>
          <a:p>
            <a:pPr lvl="1"/>
            <a:r>
              <a:rPr lang="en-US" altLang="ko-KR" dirty="0" smtClean="0"/>
              <a:t>1)</a:t>
            </a:r>
            <a:r>
              <a:rPr lang="ko-KR" altLang="en-US" dirty="0" smtClean="0"/>
              <a:t> </a:t>
            </a:r>
            <a:r>
              <a:rPr lang="en-US" altLang="ko-KR" dirty="0" smtClean="0"/>
              <a:t>The number of points in the set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is a </a:t>
            </a:r>
            <a:r>
              <a:rPr lang="en-US" altLang="ko-KR" dirty="0" smtClean="0">
                <a:solidFill>
                  <a:srgbClr val="FF0000"/>
                </a:solidFill>
              </a:rPr>
              <a:t>Poisson random variable </a:t>
            </a:r>
            <a:r>
              <a:rPr lang="en-US" altLang="ko-KR" dirty="0" smtClean="0"/>
              <a:t>with mean </a:t>
            </a:r>
          </a:p>
          <a:p>
            <a:pPr lvl="1"/>
            <a:r>
              <a:rPr lang="en-US" dirty="0" smtClean="0"/>
              <a:t>2) Conditioned on the number of points, the points are </a:t>
            </a:r>
            <a:r>
              <a:rPr lang="en-US" dirty="0" smtClean="0">
                <a:solidFill>
                  <a:srgbClr val="FF0000"/>
                </a:solidFill>
              </a:rPr>
              <a:t>uniformly distributed</a:t>
            </a:r>
            <a:r>
              <a:rPr lang="en-US" dirty="0" smtClean="0"/>
              <a:t> as a BPP on </a:t>
            </a:r>
            <a:r>
              <a:rPr lang="en-US" i="1" dirty="0" smtClean="0"/>
              <a:t>A</a:t>
            </a:r>
            <a:endParaRPr lang="en-US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1189566"/>
            <a:ext cx="146593" cy="205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799" y="3124199"/>
            <a:ext cx="4929555" cy="820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en-US" sz="2000" dirty="0" smtClean="0"/>
              <a:t>Can generate </a:t>
            </a:r>
            <a:r>
              <a:rPr lang="en-US" sz="2000" dirty="0" smtClean="0">
                <a:solidFill>
                  <a:srgbClr val="0000FF"/>
                </a:solidFill>
              </a:rPr>
              <a:t>one realization </a:t>
            </a:r>
            <a:r>
              <a:rPr lang="en-US" sz="2000" dirty="0" smtClean="0"/>
              <a:t>of a PPP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en-US" sz="2000" dirty="0" smtClean="0"/>
              <a:t>Need to repeat to obtain average behavior</a:t>
            </a:r>
            <a:endParaRPr lang="en-US" sz="2000" dirty="0"/>
          </a:p>
        </p:txBody>
      </p:sp>
      <p:pic>
        <p:nvPicPr>
          <p:cNvPr id="8" name="Picture 7" descr="Screen Shot 2015-03-09 at 9.50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66" y="2927541"/>
            <a:ext cx="3187700" cy="316845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1894416"/>
            <a:ext cx="4064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9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 Association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BS (or AP) Association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 smtClean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 smtClean="0">
              <a:solidFill>
                <a:srgbClr val="0000FF"/>
              </a:solidFill>
            </a:endParaRPr>
          </a:p>
          <a:p>
            <a:endParaRPr lang="en-US" sz="2400" b="1" dirty="0" smtClean="0">
              <a:solidFill>
                <a:srgbClr val="0000FF"/>
              </a:solidFill>
            </a:endParaRPr>
          </a:p>
          <a:p>
            <a:endParaRPr lang="en-US" sz="400" b="1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“Biasing” </a:t>
            </a:r>
            <a:r>
              <a:rPr lang="en-US" dirty="0" smtClean="0"/>
              <a:t>in Association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o push users off from heavily loaded </a:t>
            </a:r>
            <a:r>
              <a:rPr lang="en-US" dirty="0" err="1" smtClean="0"/>
              <a:t>macrocell</a:t>
            </a:r>
            <a:r>
              <a:rPr lang="en-US" dirty="0" smtClean="0"/>
              <a:t> to lightly loaded small cell</a:t>
            </a:r>
          </a:p>
          <a:p>
            <a:pPr lvl="2"/>
            <a:r>
              <a:rPr lang="en-US" dirty="0" smtClean="0"/>
              <a:t>Fixed or adaptive or random biasing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Optimal Association</a:t>
            </a:r>
            <a:r>
              <a:rPr lang="en-US" dirty="0" smtClean="0"/>
              <a:t>: Massive Combinatorial Optimization Problem</a:t>
            </a:r>
          </a:p>
          <a:p>
            <a:pPr lvl="2"/>
            <a:r>
              <a:rPr lang="en-US" dirty="0" smtClean="0"/>
              <a:t>SINR for every user to every BS</a:t>
            </a:r>
          </a:p>
          <a:p>
            <a:pPr lvl="2"/>
            <a:r>
              <a:rPr lang="en-US" dirty="0" smtClean="0"/>
              <a:t>Instantaneous load at each BS</a:t>
            </a:r>
          </a:p>
          <a:p>
            <a:pPr lvl="2"/>
            <a:r>
              <a:rPr lang="en-US" dirty="0" smtClean="0"/>
              <a:t>Choices of other users in the network </a:t>
            </a:r>
          </a:p>
        </p:txBody>
      </p:sp>
      <p:pic>
        <p:nvPicPr>
          <p:cNvPr id="4" name="Picture 3" descr="Screen Shot 2015-03-19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531269"/>
            <a:ext cx="5875867" cy="2337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932" y="6407203"/>
            <a:ext cx="8712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[And14] J</a:t>
            </a:r>
            <a:r>
              <a:rPr lang="en-US" sz="1200" dirty="0"/>
              <a:t>. G. </a:t>
            </a:r>
            <a:r>
              <a:rPr lang="en-US" sz="1200" dirty="0" smtClean="0"/>
              <a:t>Andrews et al., </a:t>
            </a:r>
            <a:r>
              <a:rPr lang="en-US" sz="1200" dirty="0"/>
              <a:t>“An Overview of Load Balancing in </a:t>
            </a:r>
            <a:r>
              <a:rPr lang="en-US" sz="1200" dirty="0" err="1"/>
              <a:t>HetNets</a:t>
            </a:r>
            <a:r>
              <a:rPr lang="en-US" sz="1200" dirty="0"/>
              <a:t>: Old Myths and Open Problems”, </a:t>
            </a:r>
            <a:r>
              <a:rPr lang="en-US" sz="1200" i="1" dirty="0"/>
              <a:t>IEEE Wireless </a:t>
            </a:r>
            <a:r>
              <a:rPr lang="en-US" sz="1200" i="1" dirty="0" err="1" smtClean="0"/>
              <a:t>Commun</a:t>
            </a:r>
            <a:r>
              <a:rPr lang="en-US" sz="1200" i="1" dirty="0" smtClean="0"/>
              <a:t>.</a:t>
            </a:r>
            <a:r>
              <a:rPr lang="en-US" sz="1200" dirty="0" smtClean="0"/>
              <a:t>, 2014</a:t>
            </a:r>
            <a:r>
              <a:rPr lang="en-US" sz="1200" dirty="0"/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0848" y="3309846"/>
            <a:ext cx="2008797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u="sng" dirty="0" smtClean="0"/>
              <a:t>Instantaneous max SINR Association</a:t>
            </a:r>
            <a:endParaRPr lang="en-US" sz="1400" u="sng" dirty="0"/>
          </a:p>
        </p:txBody>
      </p:sp>
      <p:sp>
        <p:nvSpPr>
          <p:cNvPr id="7" name="Rectangle 6"/>
          <p:cNvSpPr/>
          <p:nvPr/>
        </p:nvSpPr>
        <p:spPr>
          <a:xfrm>
            <a:off x="4768555" y="3321207"/>
            <a:ext cx="2366433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u="sng" dirty="0" smtClean="0"/>
              <a:t>(Biased) Average Max Received Power Association</a:t>
            </a:r>
            <a:endParaRPr lang="en-US" sz="1400" u="sng" dirty="0"/>
          </a:p>
        </p:txBody>
      </p:sp>
      <p:sp>
        <p:nvSpPr>
          <p:cNvPr id="8" name="Rectangle 7"/>
          <p:cNvSpPr/>
          <p:nvPr/>
        </p:nvSpPr>
        <p:spPr>
          <a:xfrm>
            <a:off x="6931697" y="3566065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* [</a:t>
            </a:r>
            <a:r>
              <a:rPr lang="en-US" sz="1050" dirty="0"/>
              <a:t>And14] </a:t>
            </a:r>
          </a:p>
        </p:txBody>
      </p:sp>
    </p:spTree>
    <p:extLst>
      <p:ext uri="{BB962C8B-B14F-4D97-AF65-F5344CB8AC3E}">
        <p14:creationId xmlns:p14="http://schemas.microsoft.com/office/powerpoint/2010/main" val="208897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 Association Rule</a:t>
            </a:r>
            <a:endParaRPr 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457200" y="1052162"/>
            <a:ext cx="8229600" cy="1052863"/>
          </a:xfrm>
        </p:spPr>
        <p:txBody>
          <a:bodyPr>
            <a:no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“Average” </a:t>
            </a:r>
            <a:r>
              <a:rPr lang="en-US" altLang="ko-KR" sz="2000" dirty="0" smtClean="0"/>
              <a:t>Strongest BS Association Rule</a:t>
            </a:r>
          </a:p>
          <a:p>
            <a:pPr lvl="1"/>
            <a:r>
              <a:rPr lang="en-US" altLang="ko-KR" sz="1800" dirty="0" smtClean="0"/>
              <a:t>Due to the different pathloss exponent for LoS and NLoS propagation,</a:t>
            </a:r>
            <a:br>
              <a:rPr lang="en-US" altLang="ko-KR" sz="1800" dirty="0" smtClean="0"/>
            </a:br>
            <a:r>
              <a:rPr lang="en-US" altLang="ko-KR" sz="1800" dirty="0" smtClean="0"/>
              <a:t>the nearest BS may not transmit the strongest power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30" y="4065208"/>
            <a:ext cx="3663140" cy="1560442"/>
          </a:xfrm>
          <a:prstGeom prst="rect">
            <a:avLst/>
          </a:prstGeom>
        </p:spPr>
      </p:pic>
      <p:sp>
        <p:nvSpPr>
          <p:cNvPr id="61" name="내용 개체 틀 6"/>
          <p:cNvSpPr txBox="1">
            <a:spLocks/>
          </p:cNvSpPr>
          <p:nvPr/>
        </p:nvSpPr>
        <p:spPr>
          <a:xfrm>
            <a:off x="457200" y="5697371"/>
            <a:ext cx="8229600" cy="636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30188" algn="just" defTabSz="457200" rtl="0" eaLnBrk="1" latinLnBrk="0" hangingPunct="1">
              <a:spcBef>
                <a:spcPts val="8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30188" algn="just" defTabSz="457200" rtl="0" eaLnBrk="1" latinLnBrk="0" hangingPunct="1">
              <a:spcBef>
                <a:spcPts val="600"/>
              </a:spcBef>
              <a:buFont typeface="Arial"/>
              <a:buChar char="–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74725" indent="-174625" algn="just" defTabSz="457200" rtl="0" eaLnBrk="1" latinLnBrk="0" hangingPunct="1">
              <a:spcBef>
                <a:spcPts val="600"/>
              </a:spcBef>
              <a:buFont typeface="Arial"/>
              <a:buChar char="•"/>
              <a:defRPr sz="18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374775" indent="-174625" algn="just" defTabSz="457200" rtl="0" eaLnBrk="1" latinLnBrk="0" hangingPunct="1">
              <a:spcBef>
                <a:spcPts val="600"/>
              </a:spcBef>
              <a:buFont typeface="Arial"/>
              <a:buChar char="–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774825" indent="-174625" algn="just" defTabSz="457200" rtl="0" eaLnBrk="1" latinLnBrk="0" hangingPunct="1">
              <a:spcBef>
                <a:spcPts val="600"/>
              </a:spcBef>
              <a:buFont typeface="Arial"/>
              <a:buChar char="»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altLang="ko-KR" b="1" i="1" u="sng" dirty="0" smtClean="0">
                <a:solidFill>
                  <a:srgbClr val="FF0000"/>
                </a:solidFill>
              </a:rPr>
              <a:t>Different distribution of the main link distance </a:t>
            </a:r>
            <a:br>
              <a:rPr lang="en-US" altLang="ko-KR" b="1" i="1" u="sng" dirty="0" smtClean="0">
                <a:solidFill>
                  <a:srgbClr val="FF0000"/>
                </a:solidFill>
              </a:rPr>
            </a:br>
            <a:r>
              <a:rPr lang="en-US" altLang="ko-KR" i="1" u="sng" dirty="0" smtClean="0"/>
              <a:t>depending on whether the serving BS forms </a:t>
            </a:r>
            <a:r>
              <a:rPr lang="en-US" altLang="ko-KR" b="1" i="1" u="sng" dirty="0" smtClean="0">
                <a:solidFill>
                  <a:srgbClr val="0000FF"/>
                </a:solidFill>
              </a:rPr>
              <a:t>LoS or NLoS Propagation</a:t>
            </a:r>
          </a:p>
        </p:txBody>
      </p:sp>
      <p:sp>
        <p:nvSpPr>
          <p:cNvPr id="58" name="오른쪽 화살표 57"/>
          <p:cNvSpPr/>
          <p:nvPr/>
        </p:nvSpPr>
        <p:spPr>
          <a:xfrm rot="5400000" flipV="1">
            <a:off x="4210406" y="3660068"/>
            <a:ext cx="723189" cy="434669"/>
          </a:xfrm>
          <a:prstGeom prst="rightArrow">
            <a:avLst>
              <a:gd name="adj1" fmla="val 50000"/>
              <a:gd name="adj2" fmla="val 53619"/>
            </a:avLst>
          </a:prstGeom>
          <a:gradFill flip="none" rotWithShape="1">
            <a:gsLst>
              <a:gs pos="0">
                <a:srgbClr val="B10202">
                  <a:alpha val="59000"/>
                </a:srgbClr>
              </a:gs>
              <a:gs pos="100000">
                <a:srgbClr val="FFFFFF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422" y="2107536"/>
            <a:ext cx="3893306" cy="1505827"/>
          </a:xfrm>
          <a:prstGeom prst="rect">
            <a:avLst/>
          </a:prstGeom>
        </p:spPr>
      </p:pic>
      <p:sp>
        <p:nvSpPr>
          <p:cNvPr id="59" name="타원 58"/>
          <p:cNvSpPr/>
          <p:nvPr/>
        </p:nvSpPr>
        <p:spPr>
          <a:xfrm>
            <a:off x="2309207" y="2143190"/>
            <a:ext cx="1758107" cy="1242715"/>
          </a:xfrm>
          <a:prstGeom prst="ellipse">
            <a:avLst/>
          </a:prstGeom>
          <a:solidFill>
            <a:srgbClr val="00B0F0">
              <a:alpha val="3000"/>
            </a:srgbClr>
          </a:solidFill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2309207" y="4160458"/>
            <a:ext cx="1758107" cy="1242715"/>
          </a:xfrm>
          <a:prstGeom prst="ellipse">
            <a:avLst/>
          </a:prstGeom>
          <a:solidFill>
            <a:srgbClr val="FF0000">
              <a:alpha val="3000"/>
            </a:srgbClr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3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 animBg="1"/>
      <p:bldP spid="59" grpId="0" animBg="1"/>
      <p:bldP spid="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LoS</a:t>
            </a:r>
            <a:r>
              <a:rPr lang="en-US" dirty="0" smtClean="0"/>
              <a:t> Link? Or </a:t>
            </a:r>
            <a:r>
              <a:rPr lang="en-US" dirty="0" err="1" smtClean="0"/>
              <a:t>NLoS</a:t>
            </a:r>
            <a:r>
              <a:rPr lang="en-US" dirty="0" smtClean="0"/>
              <a:t> Link? </a:t>
            </a:r>
            <a:endParaRPr lang="en-US" dirty="0"/>
          </a:p>
        </p:txBody>
      </p:sp>
      <p:pic>
        <p:nvPicPr>
          <p:cNvPr id="4" name="그림 4"/>
          <p:cNvPicPr>
            <a:picLocks noChangeAspect="1"/>
          </p:cNvPicPr>
          <p:nvPr/>
        </p:nvPicPr>
        <p:blipFill rotWithShape="1">
          <a:blip r:embed="rId2"/>
          <a:srcRect l="1334" t="16058" r="2039"/>
          <a:stretch/>
        </p:blipFill>
        <p:spPr>
          <a:xfrm>
            <a:off x="1549400" y="1787652"/>
            <a:ext cx="5664200" cy="30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l="377" t="33323" r="85308" b="30251"/>
          <a:stretch/>
        </p:blipFill>
        <p:spPr>
          <a:xfrm>
            <a:off x="5260705" y="1135698"/>
            <a:ext cx="476250" cy="263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</a:t>
            </a:r>
            <a:r>
              <a:rPr lang="en-US" dirty="0" smtClean="0"/>
              <a:t>Modeling - </a:t>
            </a:r>
            <a:r>
              <a:rPr lang="en-US" dirty="0" err="1" smtClean="0"/>
              <a:t>LoS</a:t>
            </a:r>
            <a:r>
              <a:rPr lang="en-US" dirty="0" smtClean="0"/>
              <a:t> Probability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163"/>
            <a:ext cx="8229600" cy="230126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H</a:t>
            </a:r>
            <a:r>
              <a:rPr lang="en-US" sz="2000" dirty="0" smtClean="0"/>
              <a:t>eight of the ray at the obstruction point, </a:t>
            </a:r>
            <a:endParaRPr lang="en-US" sz="2000" dirty="0"/>
          </a:p>
          <a:p>
            <a:pPr marL="112712" indent="0" algn="l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algn="l"/>
            <a:r>
              <a:rPr lang="en-US" altLang="ko-KR" sz="2000" dirty="0">
                <a:solidFill>
                  <a:srgbClr val="0000FF"/>
                </a:solidFill>
              </a:rPr>
              <a:t>P</a:t>
            </a:r>
            <a:r>
              <a:rPr lang="en-US" altLang="ko-KR" sz="2000" dirty="0" smtClean="0">
                <a:solidFill>
                  <a:srgbClr val="0000FF"/>
                </a:solidFill>
              </a:rPr>
              <a:t>robability </a:t>
            </a:r>
            <a:r>
              <a:rPr lang="en-US" altLang="ko-KR" sz="2000" dirty="0">
                <a:solidFill>
                  <a:srgbClr val="0000FF"/>
                </a:solidFill>
              </a:rPr>
              <a:t>that a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LoS</a:t>
            </a:r>
            <a:r>
              <a:rPr lang="en-US" altLang="ko-KR" sz="2000" dirty="0" smtClean="0">
                <a:solidFill>
                  <a:srgbClr val="0000FF"/>
                </a:solidFill>
              </a:rPr>
              <a:t> </a:t>
            </a:r>
            <a:r>
              <a:rPr lang="en-US" altLang="ko-KR" sz="2000" dirty="0">
                <a:solidFill>
                  <a:srgbClr val="0000FF"/>
                </a:solidFill>
              </a:rPr>
              <a:t>ray </a:t>
            </a:r>
            <a:r>
              <a:rPr lang="en-US" altLang="ko-KR" sz="2000" dirty="0" smtClean="0">
                <a:solidFill>
                  <a:srgbClr val="0000FF"/>
                </a:solidFill>
              </a:rPr>
              <a:t>exists</a:t>
            </a:r>
            <a:endParaRPr 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/>
          </a:blip>
          <a:srcRect t="16219"/>
          <a:stretch/>
        </p:blipFill>
        <p:spPr>
          <a:xfrm>
            <a:off x="1217335" y="3379470"/>
            <a:ext cx="6697072" cy="272559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6339DC4-5D3C-4665-A4D3-8D5A6D825B64}"/>
              </a:ext>
            </a:extLst>
          </p:cNvPr>
          <p:cNvSpPr/>
          <p:nvPr/>
        </p:nvSpPr>
        <p:spPr>
          <a:xfrm>
            <a:off x="457200" y="6113199"/>
            <a:ext cx="845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Propagation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data and prediction methods required for the design of terrestrial broadband radio access systems operating in a frequency range from 3 to 60 GHz, 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ITU-R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p.1410-5, Feb, 2012.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23" y="1502002"/>
            <a:ext cx="3327104" cy="723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6988"/>
          <a:stretch/>
        </p:blipFill>
        <p:spPr>
          <a:xfrm>
            <a:off x="2147478" y="2520343"/>
            <a:ext cx="4601392" cy="87441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06144" y="3525034"/>
            <a:ext cx="7015736" cy="2077720"/>
            <a:chOff x="406144" y="3525034"/>
            <a:chExt cx="7015736" cy="2077720"/>
          </a:xfrm>
        </p:grpSpPr>
        <p:grpSp>
          <p:nvGrpSpPr>
            <p:cNvPr id="20" name="그룹 19"/>
            <p:cNvGrpSpPr/>
            <p:nvPr/>
          </p:nvGrpSpPr>
          <p:grpSpPr>
            <a:xfrm>
              <a:off x="1356481" y="3704342"/>
              <a:ext cx="6065399" cy="1898412"/>
              <a:chOff x="1356481" y="3704342"/>
              <a:chExt cx="6065399" cy="1898412"/>
            </a:xfrm>
          </p:grpSpPr>
          <p:cxnSp>
            <p:nvCxnSpPr>
              <p:cNvPr id="9" name="직선 연결선 8"/>
              <p:cNvCxnSpPr/>
              <p:nvPr/>
            </p:nvCxnSpPr>
            <p:spPr>
              <a:xfrm flipH="1">
                <a:off x="1622413" y="4347210"/>
                <a:ext cx="5768987" cy="0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 flipV="1">
                <a:off x="1622412" y="3790950"/>
                <a:ext cx="0" cy="1799321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 flipH="1">
                <a:off x="1622412" y="5584190"/>
                <a:ext cx="5799468" cy="0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1622413" y="3743291"/>
                <a:ext cx="5768987" cy="602741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 flipV="1">
                <a:off x="7391400" y="4347210"/>
                <a:ext cx="0" cy="1255544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/>
              <p:nvPr/>
            </p:nvCxnSpPr>
            <p:spPr>
              <a:xfrm>
                <a:off x="1499274" y="3704342"/>
                <a:ext cx="0" cy="669354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arrow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원호 21"/>
              <p:cNvSpPr/>
              <p:nvPr/>
            </p:nvSpPr>
            <p:spPr>
              <a:xfrm flipH="1">
                <a:off x="5508560" y="4160792"/>
                <a:ext cx="177800" cy="395933"/>
              </a:xfrm>
              <a:prstGeom prst="arc">
                <a:avLst/>
              </a:prstGeom>
              <a:ln w="381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>
                <a:off x="1633745" y="3946280"/>
                <a:ext cx="1615326" cy="0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>
                <a:off x="1356481" y="3744332"/>
                <a:ext cx="0" cy="22852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arrow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원호 22"/>
              <p:cNvSpPr/>
              <p:nvPr/>
            </p:nvSpPr>
            <p:spPr>
              <a:xfrm flipH="1">
                <a:off x="2543163" y="3837338"/>
                <a:ext cx="148804" cy="211936"/>
              </a:xfrm>
              <a:prstGeom prst="arc">
                <a:avLst>
                  <a:gd name="adj1" fmla="val 17342650"/>
                  <a:gd name="adj2" fmla="val 0"/>
                </a:avLst>
              </a:prstGeom>
              <a:ln w="381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t="4950" b="58911"/>
            <a:stretch/>
          </p:blipFill>
          <p:spPr>
            <a:xfrm>
              <a:off x="406144" y="3748982"/>
              <a:ext cx="902211" cy="201411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6"/>
            <a:srcRect t="59765" b="926"/>
            <a:stretch/>
          </p:blipFill>
          <p:spPr>
            <a:xfrm>
              <a:off x="666228" y="4042207"/>
              <a:ext cx="820192" cy="19915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8708" t="8796" r="46902" b="15579"/>
            <a:stretch/>
          </p:blipFill>
          <p:spPr>
            <a:xfrm>
              <a:off x="5483687" y="3899913"/>
              <a:ext cx="195930" cy="253556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8708" t="8796" r="46902" b="15579"/>
            <a:stretch/>
          </p:blipFill>
          <p:spPr>
            <a:xfrm>
              <a:off x="2496037" y="3525034"/>
              <a:ext cx="195930" cy="25355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873084" y="1479704"/>
            <a:ext cx="2254309" cy="725323"/>
            <a:chOff x="4873084" y="1378104"/>
            <a:chExt cx="2254309" cy="725323"/>
          </a:xfrm>
        </p:grpSpPr>
        <p:sp>
          <p:nvSpPr>
            <p:cNvPr id="50" name="직사각형 49"/>
            <p:cNvSpPr/>
            <p:nvPr/>
          </p:nvSpPr>
          <p:spPr>
            <a:xfrm>
              <a:off x="4873084" y="1378104"/>
              <a:ext cx="1213392" cy="7253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9827" y="1439533"/>
              <a:ext cx="977566" cy="26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7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334" t="16058" r="2039"/>
          <a:stretch/>
        </p:blipFill>
        <p:spPr>
          <a:xfrm>
            <a:off x="355600" y="2740024"/>
            <a:ext cx="6324600" cy="3406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Modeling - </a:t>
            </a:r>
            <a:r>
              <a:rPr lang="en-US" dirty="0" err="1"/>
              <a:t>LoS</a:t>
            </a:r>
            <a:r>
              <a:rPr lang="en-US" dirty="0"/>
              <a:t>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162"/>
            <a:ext cx="8229600" cy="5069238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Three</a:t>
            </a:r>
            <a:r>
              <a:rPr lang="en-US" altLang="ko-KR" sz="2000" dirty="0" smtClean="0"/>
              <a:t> Environment Parameters</a:t>
            </a:r>
            <a:endParaRPr lang="en-US" altLang="ko-KR" sz="2000" dirty="0"/>
          </a:p>
          <a:p>
            <a:pPr lvl="1" algn="l"/>
            <a:r>
              <a:rPr lang="en-US" altLang="ko-KR" sz="1800" dirty="0" smtClean="0"/>
              <a:t>   : </a:t>
            </a:r>
            <a:r>
              <a:rPr lang="en-US" altLang="ko-KR" sz="1800" dirty="0"/>
              <a:t>the </a:t>
            </a:r>
            <a:r>
              <a:rPr lang="en-US" altLang="ko-KR" sz="1800" dirty="0">
                <a:solidFill>
                  <a:srgbClr val="0000FF"/>
                </a:solidFill>
              </a:rPr>
              <a:t>ratio of land area </a:t>
            </a:r>
            <a:r>
              <a:rPr lang="en-US" altLang="ko-KR" sz="1800" dirty="0"/>
              <a:t>covered by buildings to total land area</a:t>
            </a:r>
          </a:p>
          <a:p>
            <a:pPr lvl="1" algn="l"/>
            <a:r>
              <a:rPr lang="en-US" altLang="ko-KR" sz="1800" dirty="0" smtClean="0"/>
              <a:t>   : </a:t>
            </a:r>
            <a:r>
              <a:rPr lang="en-US" altLang="ko-KR" sz="1800" dirty="0"/>
              <a:t>the </a:t>
            </a:r>
            <a:r>
              <a:rPr lang="en-US" altLang="ko-KR" sz="1800" dirty="0">
                <a:solidFill>
                  <a:srgbClr val="0000FF"/>
                </a:solidFill>
              </a:rPr>
              <a:t>mean number of buildings</a:t>
            </a:r>
            <a:r>
              <a:rPr lang="en-US" altLang="ko-KR" sz="1800" dirty="0"/>
              <a:t> per unit </a:t>
            </a:r>
            <a:r>
              <a:rPr lang="en-US" altLang="ko-KR" sz="1800" dirty="0" smtClean="0"/>
              <a:t>area [</a:t>
            </a:r>
            <a:r>
              <a:rPr lang="en-US" altLang="ko-KR" sz="1800" dirty="0"/>
              <a:t>buildings/km</a:t>
            </a:r>
            <a:r>
              <a:rPr lang="en-US" altLang="ko-KR" sz="1800" baseline="30000" dirty="0"/>
              <a:t>2</a:t>
            </a:r>
            <a:r>
              <a:rPr lang="en-US" altLang="ko-KR" sz="1800" dirty="0" smtClean="0"/>
              <a:t>]</a:t>
            </a:r>
            <a:endParaRPr lang="en-US" altLang="ko-KR" sz="1800" dirty="0"/>
          </a:p>
          <a:p>
            <a:pPr lvl="1" algn="l"/>
            <a:r>
              <a:rPr lang="en-US" altLang="ko-KR" sz="1800" dirty="0" smtClean="0"/>
              <a:t>   : </a:t>
            </a:r>
            <a:r>
              <a:rPr lang="en-US" altLang="ko-KR" sz="1800" dirty="0"/>
              <a:t>a variable determining the </a:t>
            </a:r>
            <a:r>
              <a:rPr lang="en-US" altLang="ko-KR" sz="1800" dirty="0">
                <a:solidFill>
                  <a:srgbClr val="0000FF"/>
                </a:solidFill>
              </a:rPr>
              <a:t>building height </a:t>
            </a:r>
            <a:r>
              <a:rPr lang="en-US" altLang="ko-KR" sz="1800" dirty="0" smtClean="0">
                <a:solidFill>
                  <a:srgbClr val="0000FF"/>
                </a:solidFill>
              </a:rPr>
              <a:t>distribution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6339DC4-5D3C-4665-A4D3-8D5A6D825B64}"/>
              </a:ext>
            </a:extLst>
          </p:cNvPr>
          <p:cNvSpPr/>
          <p:nvPr/>
        </p:nvSpPr>
        <p:spPr>
          <a:xfrm>
            <a:off x="457200" y="6113199"/>
            <a:ext cx="845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Propagation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data and prediction methods required for the design of terrestrial broadband radio access systems operating in a frequency range from 3 to 60 GHz, 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ITU-R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p.1410-5, Feb, 2012.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228096" y="2781300"/>
            <a:ext cx="7547603" cy="3295652"/>
            <a:chOff x="1228096" y="2607673"/>
            <a:chExt cx="7978657" cy="3470627"/>
          </a:xfrm>
        </p:grpSpPr>
        <p:grpSp>
          <p:nvGrpSpPr>
            <p:cNvPr id="16" name="그룹 15"/>
            <p:cNvGrpSpPr/>
            <p:nvPr/>
          </p:nvGrpSpPr>
          <p:grpSpPr>
            <a:xfrm>
              <a:off x="1228096" y="2607673"/>
              <a:ext cx="7978657" cy="3470627"/>
              <a:chOff x="1228096" y="2607673"/>
              <a:chExt cx="7978657" cy="3470627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228096" y="2607673"/>
                <a:ext cx="7978657" cy="3470627"/>
                <a:chOff x="1569462" y="2861673"/>
                <a:chExt cx="7978657" cy="3470627"/>
              </a:xfrm>
            </p:grpSpPr>
            <p:cxnSp>
              <p:nvCxnSpPr>
                <p:cNvPr id="6" name="직선 화살표 연결선 5"/>
                <p:cNvCxnSpPr/>
                <p:nvPr/>
              </p:nvCxnSpPr>
              <p:spPr>
                <a:xfrm flipV="1">
                  <a:off x="4255061" y="2861673"/>
                  <a:ext cx="2218666" cy="3470627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/>
                <p:cNvSpPr txBox="1"/>
                <p:nvPr/>
              </p:nvSpPr>
              <p:spPr>
                <a:xfrm>
                  <a:off x="6621401" y="3791818"/>
                  <a:ext cx="2926718" cy="155576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1000"/>
                  </a:schemeClr>
                </a:solidFill>
                <a:ln w="28575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1600" dirty="0" smtClean="0"/>
                    <a:t>Expected number of buildings passed per km: 		</a:t>
                  </a:r>
                  <a:endParaRPr lang="en-US" altLang="ko-KR" sz="1600" dirty="0"/>
                </a:p>
                <a:p>
                  <a:endParaRPr lang="en-US" altLang="ko-KR" sz="1000" dirty="0" smtClean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1600" dirty="0" smtClean="0"/>
                    <a:t>Number of buildings in       : 		</a:t>
                  </a:r>
                </a:p>
              </p:txBody>
            </p:sp>
            <p:cxnSp>
              <p:nvCxnSpPr>
                <p:cNvPr id="11" name="직선 화살표 연결선 10"/>
                <p:cNvCxnSpPr/>
                <p:nvPr/>
              </p:nvCxnSpPr>
              <p:spPr>
                <a:xfrm flipV="1">
                  <a:off x="1569462" y="2901797"/>
                  <a:ext cx="2232625" cy="3403753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285172" y="4157699"/>
                <a:ext cx="952158" cy="313585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314428" y="4779130"/>
                <a:ext cx="1182542" cy="261466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98733" y="4563716"/>
              <a:ext cx="300461" cy="197272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r="88054" b="15972"/>
          <a:stretch/>
        </p:blipFill>
        <p:spPr>
          <a:xfrm>
            <a:off x="1227039" y="1501170"/>
            <a:ext cx="170444" cy="2241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l="44798" t="7483" r="43715" b="5190"/>
          <a:stretch/>
        </p:blipFill>
        <p:spPr>
          <a:xfrm>
            <a:off x="1207703" y="1880557"/>
            <a:ext cx="163901" cy="2329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l="88328" t="20419" r="184" b="1957"/>
          <a:stretch/>
        </p:blipFill>
        <p:spPr>
          <a:xfrm>
            <a:off x="1190443" y="2242864"/>
            <a:ext cx="163902" cy="2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Modeling - </a:t>
            </a:r>
            <a:r>
              <a:rPr lang="en-US" dirty="0" err="1"/>
              <a:t>LoS</a:t>
            </a:r>
            <a:r>
              <a:rPr lang="en-US" dirty="0"/>
              <a:t> Probability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345"/>
            <a:ext cx="8220075" cy="2965455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000" b="1" dirty="0" smtClean="0"/>
              <a:t>Approximated </a:t>
            </a:r>
            <a:r>
              <a:rPr lang="en-US" sz="2000" b="1" dirty="0" err="1" smtClean="0"/>
              <a:t>LoS</a:t>
            </a:r>
            <a:r>
              <a:rPr lang="en-US" sz="2000" b="1" dirty="0" smtClean="0"/>
              <a:t> Probability</a:t>
            </a:r>
          </a:p>
          <a:p>
            <a:pPr algn="l">
              <a:spcAft>
                <a:spcPts val="600"/>
              </a:spcAft>
            </a:pPr>
            <a:endParaRPr lang="en-US" sz="2400" dirty="0" smtClean="0"/>
          </a:p>
          <a:p>
            <a:pPr marL="457200" lvl="1" indent="0" algn="l">
              <a:spcAft>
                <a:spcPts val="1500"/>
              </a:spcAft>
              <a:buNone/>
            </a:pPr>
            <a:endParaRPr lang="en-US" sz="1800" dirty="0" smtClean="0"/>
          </a:p>
          <a:p>
            <a:pPr lvl="1" algn="l">
              <a:spcAft>
                <a:spcPts val="1500"/>
              </a:spcAft>
            </a:pPr>
            <a:endParaRPr lang="en-US" sz="900" dirty="0" smtClean="0">
              <a:solidFill>
                <a:srgbClr val="0000FF"/>
              </a:solidFill>
            </a:endParaRPr>
          </a:p>
          <a:p>
            <a:pPr lvl="1" algn="l">
              <a:spcAft>
                <a:spcPts val="1500"/>
              </a:spcAft>
            </a:pPr>
            <a:r>
              <a:rPr lang="en-US" sz="1800" dirty="0" smtClean="0">
                <a:solidFill>
                  <a:srgbClr val="0000FF"/>
                </a:solidFill>
              </a:rPr>
              <a:t>Parameters     and     are directly linked to the environment variables    </a:t>
            </a:r>
            <a:r>
              <a:rPr lang="en-US" sz="1800" dirty="0" smtClean="0"/>
              <a:t>,    , and</a:t>
            </a:r>
            <a:endParaRPr lang="en-US" sz="1800" dirty="0"/>
          </a:p>
          <a:p>
            <a:pPr lvl="1" algn="l">
              <a:spcAft>
                <a:spcPts val="1500"/>
              </a:spcAft>
            </a:pPr>
            <a:r>
              <a:rPr lang="en-US" sz="1800" dirty="0" smtClean="0"/>
              <a:t>Obtained by Surface fitting:</a:t>
            </a:r>
            <a:endParaRPr 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6339DC4-5D3C-4665-A4D3-8D5A6D825B64}"/>
              </a:ext>
            </a:extLst>
          </p:cNvPr>
          <p:cNvSpPr/>
          <p:nvPr/>
        </p:nvSpPr>
        <p:spPr>
          <a:xfrm>
            <a:off x="457200" y="6113199"/>
            <a:ext cx="845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Al-</a:t>
            </a:r>
            <a:r>
              <a:rPr lang="en-US" altLang="ko-KR" sz="1200" dirty="0" err="1" smtClean="0">
                <a:solidFill>
                  <a:schemeClr val="bg1">
                    <a:lumMod val="65000"/>
                  </a:schemeClr>
                </a:solidFill>
              </a:rPr>
              <a:t>Hourani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Akram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Sithamparanathan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Kandeepan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and Simon Lardner. "Optimal LAP altitude for maximum coverage." 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IEEE Wireless Communications Letters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3.6 (2014): 569-572.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50" y="4240830"/>
            <a:ext cx="3217494" cy="1887398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4889500" y="1902523"/>
            <a:ext cx="406394" cy="459677"/>
          </a:xfrm>
          <a:prstGeom prst="rightArrow">
            <a:avLst/>
          </a:prstGeom>
          <a:gradFill flip="none" rotWithShape="1">
            <a:gsLst>
              <a:gs pos="0">
                <a:srgbClr val="B10202"/>
              </a:gs>
              <a:gs pos="100000">
                <a:srgbClr val="FFFFFF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5317698" y="1612824"/>
            <a:ext cx="3091186" cy="1244676"/>
            <a:chOff x="5368498" y="1600124"/>
            <a:chExt cx="3091186" cy="124467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368498" y="1600124"/>
              <a:ext cx="3091186" cy="1244676"/>
            </a:xfrm>
            <a:prstGeom prst="roundRect">
              <a:avLst/>
            </a:prstGeom>
            <a:solidFill>
              <a:srgbClr val="FFDE75">
                <a:alpha val="27843"/>
              </a:srgb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2729"/>
            <a:stretch/>
          </p:blipFill>
          <p:spPr>
            <a:xfrm>
              <a:off x="5386117" y="1793922"/>
              <a:ext cx="2957789" cy="517477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03" y="1587764"/>
            <a:ext cx="4140858" cy="11173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073" y="3373028"/>
            <a:ext cx="3486028" cy="7298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t="6689"/>
          <a:stretch/>
        </p:blipFill>
        <p:spPr>
          <a:xfrm>
            <a:off x="5180538" y="4065530"/>
            <a:ext cx="2591862" cy="21238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23860" t="13898" r="70517" b="21273"/>
          <a:stretch/>
        </p:blipFill>
        <p:spPr>
          <a:xfrm>
            <a:off x="2939410" y="3069158"/>
            <a:ext cx="151141" cy="2015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rcRect l="46027" t="32911" r="47547" b="24228"/>
          <a:stretch/>
        </p:blipFill>
        <p:spPr>
          <a:xfrm>
            <a:off x="7604444" y="3117850"/>
            <a:ext cx="179070" cy="13811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rcRect l="1475" t="32573" r="93631" b="20878"/>
          <a:stretch/>
        </p:blipFill>
        <p:spPr>
          <a:xfrm>
            <a:off x="2351086" y="3113518"/>
            <a:ext cx="142875" cy="1571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/>
          <a:srcRect l="70224" t="19608" r="23965" b="7972"/>
          <a:stretch/>
        </p:blipFill>
        <p:spPr>
          <a:xfrm>
            <a:off x="7888275" y="3070224"/>
            <a:ext cx="161926" cy="2333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rcRect l="93983" t="34389" r="890" b="9448"/>
          <a:stretch/>
        </p:blipFill>
        <p:spPr>
          <a:xfrm>
            <a:off x="8589962" y="3100127"/>
            <a:ext cx="142874" cy="1809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77103" y="2431534"/>
            <a:ext cx="2468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i="1" dirty="0" smtClean="0"/>
              <a:t>Similar </a:t>
            </a:r>
            <a:r>
              <a:rPr lang="en-US" altLang="ko-KR" sz="1600" i="1" dirty="0"/>
              <a:t>to Sigmoid function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713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6"/>
          <p:cNvSpPr/>
          <p:nvPr/>
        </p:nvSpPr>
        <p:spPr>
          <a:xfrm>
            <a:off x="4559300" y="1650924"/>
            <a:ext cx="4191000" cy="3860876"/>
          </a:xfrm>
          <a:prstGeom prst="roundRect">
            <a:avLst>
              <a:gd name="adj" fmla="val 9759"/>
            </a:avLst>
          </a:prstGeom>
          <a:solidFill>
            <a:srgbClr val="FFFFFF">
              <a:alpha val="27843"/>
            </a:srgbClr>
          </a:solidFill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LoS</a:t>
            </a:r>
            <a:r>
              <a:rPr lang="en-US" dirty="0" smtClean="0"/>
              <a:t>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163"/>
            <a:ext cx="8229600" cy="504903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Increasing </a:t>
            </a:r>
            <a:r>
              <a:rPr lang="en-US" sz="2000" b="1" dirty="0" err="1" smtClean="0"/>
              <a:t>LoS</a:t>
            </a:r>
            <a:r>
              <a:rPr lang="en-US" sz="2000" b="1" dirty="0" smtClean="0"/>
              <a:t> Probability with BS Height</a:t>
            </a:r>
            <a:endParaRPr lang="tr-TR" sz="1800" b="1" dirty="0"/>
          </a:p>
          <a:p>
            <a:pPr lvl="1"/>
            <a:endParaRPr lang="en-US" sz="1800" b="1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79655" y="-2259406"/>
            <a:ext cx="3041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Probability for 3GPP 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NLoS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6339DC4-5D3C-4665-A4D3-8D5A6D825B64}"/>
              </a:ext>
            </a:extLst>
          </p:cNvPr>
          <p:cNvSpPr/>
          <p:nvPr/>
        </p:nvSpPr>
        <p:spPr>
          <a:xfrm>
            <a:off x="457200" y="5763240"/>
            <a:ext cx="84501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[Kat:16] </a:t>
            </a:r>
            <a:r>
              <a:rPr lang="en-US" altLang="ko-KR" sz="1200" dirty="0" err="1" smtClean="0">
                <a:solidFill>
                  <a:schemeClr val="bg1">
                    <a:lumMod val="65000"/>
                  </a:schemeClr>
                </a:solidFill>
              </a:rPr>
              <a:t>Haneda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Katsuyuki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et al. “5G 3GPP-like Channel Models for Outdoor Urban Microcellular and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Macrocellular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Environments.” 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VTC Spring 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(2016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).</a:t>
            </a: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[Akr:14] Al-</a:t>
            </a:r>
            <a:r>
              <a:rPr lang="en-US" altLang="ko-KR" sz="1200" dirty="0" err="1" smtClean="0">
                <a:solidFill>
                  <a:schemeClr val="bg1">
                    <a:lumMod val="65000"/>
                  </a:schemeClr>
                </a:solidFill>
              </a:rPr>
              <a:t>Hourani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Akram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Sithamparanathan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Kandeepan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and Simon Lardner. "Optimal LAP altitude for maximum coverage." 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IEEE Wireless Communications Letters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3.6 (2014): 569-572.</a:t>
            </a: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45110" y="1665624"/>
            <a:ext cx="8042491" cy="3470930"/>
            <a:chOff x="674934" y="1523101"/>
            <a:chExt cx="8042491" cy="3470930"/>
          </a:xfrm>
        </p:grpSpPr>
        <p:sp>
          <p:nvSpPr>
            <p:cNvPr id="12" name="TextBox 11"/>
            <p:cNvSpPr txBox="1"/>
            <p:nvPr/>
          </p:nvSpPr>
          <p:spPr>
            <a:xfrm>
              <a:off x="674934" y="1553879"/>
              <a:ext cx="4125873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 err="1" smtClean="0"/>
                <a:t>LoS</a:t>
              </a:r>
              <a:r>
                <a:rPr lang="en-US" sz="1600" dirty="0" smtClean="0"/>
                <a:t> Probability for 3GPP </a:t>
              </a:r>
              <a:r>
                <a:rPr lang="en-US" sz="1600" dirty="0" err="1" smtClean="0"/>
                <a:t>LoS</a:t>
              </a:r>
              <a:r>
                <a:rPr lang="en-US" sz="1600" dirty="0" smtClean="0"/>
                <a:t>/</a:t>
              </a:r>
              <a:r>
                <a:rPr lang="en-US" sz="1600" dirty="0" err="1" smtClean="0"/>
                <a:t>NloS</a:t>
              </a:r>
              <a:r>
                <a:rPr lang="en-US" sz="1600" dirty="0" smtClean="0"/>
                <a:t> Model</a:t>
              </a:r>
              <a:r>
                <a:rPr lang="en-US" sz="1600" baseline="30000" dirty="0" smtClean="0"/>
                <a:t>[Kat:16]</a:t>
              </a:r>
              <a:endParaRPr lang="en-US" sz="1600" baseline="30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02527" y="1523101"/>
              <a:ext cx="292264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 smtClean="0"/>
                <a:t>3D-based</a:t>
              </a:r>
              <a:r>
                <a:rPr lang="en-US" dirty="0" smtClean="0"/>
                <a:t> </a:t>
              </a:r>
              <a:r>
                <a:rPr lang="en-US" dirty="0" err="1" smtClean="0"/>
                <a:t>LoS</a:t>
              </a:r>
              <a:r>
                <a:rPr lang="en-US" dirty="0" smtClean="0"/>
                <a:t> Probability</a:t>
              </a:r>
              <a:r>
                <a:rPr lang="en-US" baseline="30000" dirty="0" smtClean="0"/>
                <a:t>[Akr:14]</a:t>
              </a:r>
            </a:p>
          </p:txBody>
        </p:sp>
        <p:pic>
          <p:nvPicPr>
            <p:cNvPr id="19" name="Picture 2" descr="Fig. 5: UMa LOS probability for the three models considered."/>
            <p:cNvPicPr preferRelativeResize="0"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" t="1582" r="2830" b="1640"/>
            <a:stretch/>
          </p:blipFill>
          <p:spPr bwMode="auto">
            <a:xfrm>
              <a:off x="1087879" y="1893637"/>
              <a:ext cx="3096781" cy="258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/>
            </a:blip>
            <a:stretch>
              <a:fillRect/>
            </a:stretch>
          </p:blipFill>
          <p:spPr>
            <a:xfrm>
              <a:off x="1740496" y="2794389"/>
              <a:ext cx="2541219" cy="2908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840289" y="4595354"/>
              <a:ext cx="3505935" cy="3605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230188" algn="just" defTabSz="457200" rtl="0" eaLnBrk="1" latinLnBrk="0" hangingPunct="1">
                <a:spcBef>
                  <a:spcPts val="8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7388" indent="-230188" algn="just" defTabSz="457200" rtl="0" eaLnBrk="1" latinLnBrk="0" hangingPunct="1">
                <a:spcBef>
                  <a:spcPts val="600"/>
                </a:spcBef>
                <a:buFont typeface="Arial"/>
                <a:buChar char="–"/>
                <a:defRPr sz="20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974725" indent="-174625" algn="just" defTabSz="457200" rtl="0" eaLnBrk="1" latinLnBrk="0" hangingPunct="1">
                <a:spcBef>
                  <a:spcPts val="600"/>
                </a:spcBef>
                <a:buFont typeface="Arial"/>
                <a:buChar char="•"/>
                <a:defRPr sz="1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374775" indent="-174625" algn="just" defTabSz="457200" rtl="0" eaLnBrk="1" latinLnBrk="0" hangingPunct="1">
                <a:spcBef>
                  <a:spcPts val="600"/>
                </a:spcBef>
                <a:buFont typeface="Arial"/>
                <a:buChar char="–"/>
                <a:defRPr sz="16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1774825" indent="-174625" algn="just" defTabSz="457200" rtl="0" eaLnBrk="1" latinLnBrk="0" hangingPunct="1">
                <a:spcBef>
                  <a:spcPts val="600"/>
                </a:spcBef>
                <a:buFont typeface="Arial"/>
                <a:buChar char="»"/>
                <a:defRPr sz="16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 algn="l">
                <a:buNone/>
              </a:pPr>
              <a:r>
                <a:rPr lang="en-US" b="1" i="1" dirty="0" smtClean="0">
                  <a:solidFill>
                    <a:srgbClr val="0000FF"/>
                  </a:solidFill>
                </a:rPr>
                <a:t>Decreases</a:t>
              </a:r>
              <a:r>
                <a:rPr lang="en-US" b="1" i="1" dirty="0" smtClean="0"/>
                <a:t> with BS Height</a:t>
              </a:r>
            </a:p>
            <a:p>
              <a:pPr algn="l"/>
              <a:endParaRPr lang="en-US" sz="2400" i="1" dirty="0"/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5237508" y="4633454"/>
              <a:ext cx="3236363" cy="3605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230188" algn="just" defTabSz="457200" rtl="0" eaLnBrk="1" latinLnBrk="0" hangingPunct="1">
                <a:spcBef>
                  <a:spcPts val="8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7388" indent="-230188" algn="just" defTabSz="457200" rtl="0" eaLnBrk="1" latinLnBrk="0" hangingPunct="1">
                <a:spcBef>
                  <a:spcPts val="600"/>
                </a:spcBef>
                <a:buFont typeface="Arial"/>
                <a:buChar char="–"/>
                <a:defRPr sz="20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974725" indent="-174625" algn="just" defTabSz="457200" rtl="0" eaLnBrk="1" latinLnBrk="0" hangingPunct="1">
                <a:spcBef>
                  <a:spcPts val="600"/>
                </a:spcBef>
                <a:buFont typeface="Arial"/>
                <a:buChar char="•"/>
                <a:defRPr sz="1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374775" indent="-174625" algn="just" defTabSz="457200" rtl="0" eaLnBrk="1" latinLnBrk="0" hangingPunct="1">
                <a:spcBef>
                  <a:spcPts val="600"/>
                </a:spcBef>
                <a:buFont typeface="Arial"/>
                <a:buChar char="–"/>
                <a:defRPr sz="16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1774825" indent="-174625" algn="just" defTabSz="457200" rtl="0" eaLnBrk="1" latinLnBrk="0" hangingPunct="1">
                <a:spcBef>
                  <a:spcPts val="600"/>
                </a:spcBef>
                <a:buFont typeface="Arial"/>
                <a:buChar char="»"/>
                <a:defRPr sz="16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 algn="l">
                <a:buNone/>
              </a:pPr>
              <a:r>
                <a:rPr lang="en-US" b="1" i="1" u="sng" dirty="0">
                  <a:solidFill>
                    <a:srgbClr val="FF0000"/>
                  </a:solidFill>
                </a:rPr>
                <a:t>Increases</a:t>
              </a:r>
              <a:r>
                <a:rPr lang="en-US" sz="1800" b="1" i="1" u="sng" dirty="0"/>
                <a:t> with BS </a:t>
              </a:r>
              <a:r>
                <a:rPr lang="en-US" sz="1800" b="1" i="1" u="sng" dirty="0" smtClean="0"/>
                <a:t>Height</a:t>
              </a:r>
            </a:p>
            <a:p>
              <a:pPr algn="l"/>
              <a:endParaRPr lang="en-US" sz="20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2891" y="1889736"/>
              <a:ext cx="4004534" cy="2601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24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Allocation per Frequency Band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925218"/>
            <a:ext cx="7493000" cy="38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833" y="4329113"/>
            <a:ext cx="7772400" cy="1500187"/>
          </a:xfrm>
        </p:spPr>
        <p:txBody>
          <a:bodyPr>
            <a:normAutofit/>
          </a:bodyPr>
          <a:lstStyle/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81673" y="2987993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Part 1</a:t>
            </a:r>
          </a:p>
          <a:p>
            <a:r>
              <a:rPr lang="en-US" sz="3200" b="1" dirty="0" smtClean="0">
                <a:solidFill>
                  <a:schemeClr val="tx1"/>
                </a:solidFill>
              </a:rPr>
              <a:t>UDN Overview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Co-Channel Interference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536700"/>
            <a:ext cx="8017324" cy="47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Co-Channel </a:t>
            </a:r>
            <a:r>
              <a:rPr lang="en-US" dirty="0" smtClean="0"/>
              <a:t>Interference and Frequency Reuse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917700"/>
            <a:ext cx="5560976" cy="38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Exercise: </a:t>
            </a:r>
            <a:r>
              <a:rPr lang="en-US" dirty="0" smtClean="0"/>
              <a:t>Assume the transmitting nodes from a stationary PPP      of intensity    in    . All nodes transmit at unit power, and the </a:t>
            </a:r>
            <a:r>
              <a:rPr lang="en-US" dirty="0" err="1" smtClean="0"/>
              <a:t>pathloss</a:t>
            </a:r>
            <a:r>
              <a:rPr lang="en-US" dirty="0" smtClean="0"/>
              <a:t> is                      . The interference at origin is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where                                                 is the PPP of  the distance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Due to the </a:t>
            </a:r>
            <a:r>
              <a:rPr lang="en-US" dirty="0" err="1" smtClean="0"/>
              <a:t>stationarity</a:t>
            </a:r>
            <a:r>
              <a:rPr lang="en-US" dirty="0" smtClean="0"/>
              <a:t> of the PPP, the distribution of the interference is the same everywhere.  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570567" y="2810930"/>
            <a:ext cx="3039533" cy="1422404"/>
          </a:xfrm>
          <a:prstGeom prst="roundRect">
            <a:avLst>
              <a:gd name="adj" fmla="val 7401"/>
            </a:avLst>
          </a:prstGeom>
          <a:solidFill>
            <a:srgbClr val="000090">
              <a:alpha val="9000"/>
            </a:srgbClr>
          </a:solidFill>
          <a:ln w="1905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17" y="1833034"/>
            <a:ext cx="1206500" cy="279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185333"/>
            <a:ext cx="2032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17" y="1498600"/>
            <a:ext cx="1397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49" y="1464733"/>
            <a:ext cx="292100" cy="254000"/>
          </a:xfrm>
          <a:prstGeom prst="rect">
            <a:avLst/>
          </a:prstGeom>
        </p:spPr>
      </p:pic>
      <p:pic>
        <p:nvPicPr>
          <p:cNvPr id="9" name="Picture 8" descr="Screen Shot 2015-03-11 at 10.47.50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3" t="24490" r="38171" b="56237"/>
          <a:stretch/>
        </p:blipFill>
        <p:spPr>
          <a:xfrm>
            <a:off x="2036233" y="2929467"/>
            <a:ext cx="1761067" cy="618066"/>
          </a:xfrm>
          <a:prstGeom prst="rect">
            <a:avLst/>
          </a:prstGeom>
        </p:spPr>
      </p:pic>
      <p:pic>
        <p:nvPicPr>
          <p:cNvPr id="10" name="Picture 9" descr="Screen Shot 2015-03-11 at 10.47.50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69637" r="40244" b="11089"/>
          <a:stretch/>
        </p:blipFill>
        <p:spPr>
          <a:xfrm>
            <a:off x="2307166" y="3564467"/>
            <a:ext cx="1227668" cy="618067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3" y="4842933"/>
            <a:ext cx="2687955" cy="259080"/>
          </a:xfrm>
          <a:prstGeom prst="rect">
            <a:avLst/>
          </a:prstGeom>
        </p:spPr>
      </p:pic>
      <p:pic>
        <p:nvPicPr>
          <p:cNvPr id="14" name="Picture 13" descr="Screen Shot 2015-03-11 at 12.35.37 A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4" t="19243" r="2626" b="27616"/>
          <a:stretch/>
        </p:blipFill>
        <p:spPr>
          <a:xfrm>
            <a:off x="5841999" y="2171700"/>
            <a:ext cx="2654301" cy="257386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84" y="3422650"/>
            <a:ext cx="165100" cy="1905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056967" y="3187700"/>
            <a:ext cx="152400" cy="14393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056967" y="3390900"/>
            <a:ext cx="254000" cy="1862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065433" y="3365500"/>
            <a:ext cx="448734" cy="1270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67500" y="3373966"/>
            <a:ext cx="338666" cy="14393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548967" y="3331632"/>
            <a:ext cx="457199" cy="1693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45300" y="3145367"/>
            <a:ext cx="203200" cy="16086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97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allocation and planning is necessary for the coverage</a:t>
            </a:r>
          </a:p>
          <a:p>
            <a:pPr lvl="1"/>
            <a:r>
              <a:rPr lang="en-US" dirty="0" smtClean="0"/>
              <a:t>As it affects the interference</a:t>
            </a:r>
          </a:p>
          <a:p>
            <a:pPr algn="l"/>
            <a:r>
              <a:rPr lang="en-US" dirty="0" smtClean="0">
                <a:solidFill>
                  <a:srgbClr val="0000FF"/>
                </a:solidFill>
              </a:rPr>
              <a:t>For     frequency bands</a:t>
            </a:r>
            <a:r>
              <a:rPr lang="en-US" dirty="0" smtClean="0"/>
              <a:t>, we can simply consider </a:t>
            </a:r>
            <a:r>
              <a:rPr lang="en-US" dirty="0" smtClean="0">
                <a:solidFill>
                  <a:srgbClr val="0000FF"/>
                </a:solidFill>
              </a:rPr>
              <a:t>the random allocation of bands</a:t>
            </a:r>
          </a:p>
          <a:p>
            <a:pPr lvl="1"/>
            <a:r>
              <a:rPr lang="en-US" dirty="0" smtClean="0"/>
              <a:t>Corresponds to the thinning of a PPP</a:t>
            </a:r>
          </a:p>
          <a:p>
            <a:pPr lvl="2"/>
            <a:r>
              <a:rPr lang="en-US" dirty="0" smtClean="0"/>
              <a:t>So, the density of BSs          using </a:t>
            </a:r>
          </a:p>
          <a:p>
            <a:pPr marL="800100" lvl="2" indent="0">
              <a:buNone/>
            </a:pPr>
            <a:r>
              <a:rPr lang="en-US" dirty="0"/>
              <a:t> </a:t>
            </a:r>
            <a:r>
              <a:rPr lang="en-US" dirty="0" smtClean="0"/>
              <a:t>  the frequency band </a:t>
            </a:r>
            <a:r>
              <a:rPr lang="en-US" i="1" dirty="0" smtClean="0"/>
              <a:t>m</a:t>
            </a:r>
            <a:r>
              <a:rPr lang="en-US" dirty="0" smtClean="0"/>
              <a:t> is </a:t>
            </a:r>
          </a:p>
          <a:p>
            <a:r>
              <a:rPr lang="en-US" dirty="0" smtClean="0"/>
              <a:t>We first consider the nearest BS        </a:t>
            </a:r>
          </a:p>
          <a:p>
            <a:pPr marL="112712" indent="0">
              <a:buNone/>
            </a:pPr>
            <a:r>
              <a:rPr lang="en-US" dirty="0"/>
              <a:t> </a:t>
            </a:r>
            <a:r>
              <a:rPr lang="en-US" dirty="0" smtClean="0"/>
              <a:t>   to the MS at the origin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Distance distribution of main link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Interferer density 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           		  </a:t>
            </a:r>
            <a:endParaRPr lang="en-US" dirty="0"/>
          </a:p>
        </p:txBody>
      </p:sp>
      <p:pic>
        <p:nvPicPr>
          <p:cNvPr id="4" name="Picture 3" descr="Screen Shot 2015-03-24 at 1.47.0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4" t="23402" r="93" b="17754"/>
          <a:stretch/>
        </p:blipFill>
        <p:spPr>
          <a:xfrm>
            <a:off x="5359400" y="2472268"/>
            <a:ext cx="3699933" cy="3683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7" y="2019300"/>
            <a:ext cx="101600" cy="177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383" y="3083984"/>
            <a:ext cx="317500" cy="215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17" y="3428999"/>
            <a:ext cx="368300" cy="2540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99" y="4991101"/>
            <a:ext cx="2641600" cy="2794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17" y="5765799"/>
            <a:ext cx="368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5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833" y="4329113"/>
            <a:ext cx="7772400" cy="1500187"/>
          </a:xfrm>
        </p:spPr>
        <p:txBody>
          <a:bodyPr>
            <a:normAutofit/>
          </a:bodyPr>
          <a:lstStyle/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81673" y="2987993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457200" rtl="0" eaLnBrk="1" latinLnBrk="0" hangingPunct="1">
              <a:spcBef>
                <a:spcPts val="6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Part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UDN Performance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8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65C90DC-BD71-4C68-A793-54E17874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93" y="4688068"/>
            <a:ext cx="2464594" cy="407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162"/>
                <a:ext cx="8229600" cy="5708233"/>
              </a:xfrm>
            </p:spPr>
            <p:txBody>
              <a:bodyPr>
                <a:noAutofit/>
              </a:bodyPr>
              <a:lstStyle/>
              <a:p>
                <a:r>
                  <a:rPr lang="en-US" altLang="ko-KR" sz="2000" b="1" dirty="0" smtClean="0">
                    <a:cs typeface="Arial" panose="020B0604020202020204" pitchFamily="34" charset="0"/>
                  </a:rPr>
                  <a:t>Channel Modeling</a:t>
                </a:r>
              </a:p>
              <a:p>
                <a:pPr lvl="1"/>
                <a:r>
                  <a:rPr lang="en-US" altLang="ko-KR" sz="1800" dirty="0">
                    <a:cs typeface="Arial" panose="020B0604020202020204" pitchFamily="34" charset="0"/>
                  </a:rPr>
                  <a:t>Pathloss exponent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2≤</m:t>
                    </m:r>
                    <m:sSup>
                      <m:sSupPr>
                        <m:ctrlPr>
                          <a:rPr lang="en-US" altLang="ko-KR" sz="1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sz="1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800" dirty="0" smtClean="0">
                  <a:cs typeface="Arial" panose="020B0604020202020204" pitchFamily="34" charset="0"/>
                </a:endParaRPr>
              </a:p>
              <a:p>
                <a:pPr lvl="2"/>
                <a:r>
                  <a:rPr lang="en-US" altLang="ko-KR" sz="1600" dirty="0" err="1" smtClean="0">
                    <a:solidFill>
                      <a:schemeClr val="tx1"/>
                    </a:solidFill>
                  </a:rPr>
                  <a:t>LoS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: 2.5, </a:t>
                </a:r>
                <a:r>
                  <a:rPr lang="en-US" altLang="ko-KR" sz="1600" dirty="0" err="1" smtClean="0">
                    <a:solidFill>
                      <a:schemeClr val="tx1"/>
                    </a:solidFill>
                  </a:rPr>
                  <a:t>NLoS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: 4</a:t>
                </a:r>
                <a:endParaRPr lang="en-US" altLang="ko-KR" sz="1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sz="1800" b="1" dirty="0" err="1">
                    <a:solidFill>
                      <a:srgbClr val="C00000"/>
                    </a:solidFill>
                    <a:cs typeface="Arial" panose="020B0604020202020204" pitchFamily="34" charset="0"/>
                  </a:rPr>
                  <a:t>Nakagami</a:t>
                </a:r>
                <a:r>
                  <a:rPr lang="en-US" altLang="ko-KR" sz="1800" b="1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-m fading </a:t>
                </a:r>
                <a:r>
                  <a:rPr lang="en-US" altLang="ko-KR" sz="1800" dirty="0">
                    <a:cs typeface="Arial" panose="020B0604020202020204" pitchFamily="34" charset="0"/>
                  </a:rPr>
                  <a:t>for LoS and NLoS channels</a:t>
                </a:r>
              </a:p>
              <a:p>
                <a:pPr lvl="2"/>
                <a:r>
                  <a:rPr lang="en-US" altLang="ko-KR" sz="1600" dirty="0">
                    <a:cs typeface="Arial" panose="020B0604020202020204" pitchFamily="34" charset="0"/>
                  </a:rPr>
                  <a:t>Channel gain of (C)</a:t>
                </a:r>
                <a:r>
                  <a:rPr lang="en-US" altLang="ko-KR" sz="1600" i="1" dirty="0">
                    <a:cs typeface="Arial" panose="020B0604020202020204" pitchFamily="34" charset="0"/>
                  </a:rPr>
                  <a:t>, </a:t>
                </a:r>
              </a:p>
              <a:p>
                <a:pPr lvl="2"/>
                <a:r>
                  <a:rPr lang="en-US" altLang="ko-KR" sz="1600" dirty="0">
                    <a:cs typeface="Arial" panose="020B0604020202020204" pitchFamily="34" charset="0"/>
                  </a:rPr>
                  <a:t>Shape parameter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1≤</m:t>
                    </m:r>
                    <m:sSup>
                      <m:sSupPr>
                        <m:ctrlPr>
                          <a:rPr lang="en-US" altLang="ko-KR" sz="1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sz="1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600" dirty="0">
                  <a:cs typeface="Arial" panose="020B0604020202020204" pitchFamily="34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</m:t>
                    </m:r>
                  </m:oMath>
                </a14:m>
                <a:r>
                  <a:rPr lang="en-US" altLang="ko-KR" dirty="0">
                    <a:cs typeface="Arial" panose="020B0604020202020204" pitchFamily="34" charset="0"/>
                  </a:rPr>
                  <a:t> then,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ko-KR" dirty="0" smtClean="0">
                    <a:solidFill>
                      <a:srgbClr val="FF0000"/>
                    </a:solidFill>
                    <a:cs typeface="Arial" panose="020B0604020202020204" pitchFamily="34" charset="0"/>
                  </a:rPr>
                  <a:t>Exponential Distribution for </a:t>
                </a:r>
                <a:r>
                  <a:rPr lang="en-US" altLang="ko-KR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NLoS channel</a:t>
                </a:r>
              </a:p>
              <a:p>
                <a:pPr lvl="3"/>
                <a:r>
                  <a:rPr lang="en-US" altLang="ko-KR" dirty="0">
                    <a:cs typeface="Arial" panose="020B0604020202020204" pitchFamily="34" charset="0"/>
                  </a:rPr>
                  <a:t>Bigger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ko-KR" dirty="0">
                    <a:cs typeface="Arial" panose="020B0604020202020204" pitchFamily="34" charset="0"/>
                  </a:rPr>
                  <a:t> results in smaller variance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ko-KR" dirty="0">
                    <a:cs typeface="Arial" panose="020B0604020202020204" pitchFamily="34" charset="0"/>
                  </a:rPr>
                  <a:t> </a:t>
                </a:r>
                <a:r>
                  <a:rPr lang="en-US" altLang="ko-KR" dirty="0" err="1">
                    <a:cs typeface="Arial" panose="020B0604020202020204" pitchFamily="34" charset="0"/>
                  </a:rPr>
                  <a:t>LoS</a:t>
                </a:r>
                <a:r>
                  <a:rPr lang="en-US" altLang="ko-KR" dirty="0">
                    <a:cs typeface="Arial" panose="020B0604020202020204" pitchFamily="34" charset="0"/>
                  </a:rPr>
                  <a:t> channel</a:t>
                </a:r>
              </a:p>
              <a:p>
                <a:r>
                  <a:rPr lang="en-US" altLang="ko-KR" sz="2000" b="1" dirty="0" smtClean="0">
                    <a:cs typeface="Arial" panose="020B0604020202020204" pitchFamily="34" charset="0"/>
                  </a:rPr>
                  <a:t>Received </a:t>
                </a:r>
                <a:r>
                  <a:rPr lang="en-US" altLang="ko-KR" sz="2000" b="1" dirty="0">
                    <a:cs typeface="Arial" panose="020B0604020202020204" pitchFamily="34" charset="0"/>
                  </a:rPr>
                  <a:t>Power</a:t>
                </a:r>
                <a:endParaRPr lang="en-US" altLang="ko-KR" sz="1050" dirty="0"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sz="1800" dirty="0">
                    <a:cs typeface="Arial" panose="020B0604020202020204" pitchFamily="34" charset="0"/>
                  </a:rPr>
                  <a:t>Received power of the user</a:t>
                </a:r>
              </a:p>
              <a:p>
                <a:pPr lvl="3"/>
                <a:endParaRPr lang="en-US" altLang="ko-KR" sz="1400" dirty="0">
                  <a:cs typeface="Arial" panose="020B0604020202020204" pitchFamily="34" charset="0"/>
                </a:endParaRPr>
              </a:p>
              <a:p>
                <a:pPr lvl="3"/>
                <a:endParaRPr lang="en-US" altLang="ko-KR" sz="1400" dirty="0">
                  <a:cs typeface="Arial" panose="020B0604020202020204" pitchFamily="34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ko-KR" sz="1600" dirty="0">
                    <a:cs typeface="Arial" panose="020B0604020202020204" pitchFamily="34" charset="0"/>
                  </a:rPr>
                  <a:t>:  Link distance </a:t>
                </a:r>
                <a:endParaRPr lang="en-US" altLang="ko-KR" sz="1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i="1"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altLang="ko-KR" sz="1600" dirty="0">
                    <a:cs typeface="Arial" panose="020B0604020202020204" pitchFamily="34" charset="0"/>
                  </a:rPr>
                  <a:t>:  Representing whether channel is LoS/NLoS</a:t>
                </a:r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162"/>
                <a:ext cx="8229600" cy="5708233"/>
              </a:xfrm>
              <a:blipFill rotWithShape="0">
                <a:blip r:embed="rId4"/>
                <a:stretch>
                  <a:fillRect t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System Model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E6D3CBB-031F-4D38-82D8-8DB4102BA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269" y="3181090"/>
            <a:ext cx="1026795" cy="2466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A6F44C62-333D-42ED-B8A9-C9A6CA765DFC}"/>
              </a:ext>
            </a:extLst>
          </p:cNvPr>
          <p:cNvGrpSpPr>
            <a:grpSpLocks noChangeAspect="1"/>
          </p:cNvGrpSpPr>
          <p:nvPr/>
        </p:nvGrpSpPr>
        <p:grpSpPr>
          <a:xfrm>
            <a:off x="3336201" y="2507698"/>
            <a:ext cx="1927763" cy="298211"/>
            <a:chOff x="4182879" y="2432454"/>
            <a:chExt cx="4286250" cy="663050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20A1260A-61EC-4B01-9BFF-6FE28F356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966" b="-8335"/>
            <a:stretch/>
          </p:blipFill>
          <p:spPr>
            <a:xfrm>
              <a:off x="4182879" y="2432454"/>
              <a:ext cx="4286250" cy="66305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9F256142-7364-4C11-954B-6C22722E3612}"/>
                </a:ext>
              </a:extLst>
            </p:cNvPr>
            <p:cNvSpPr/>
            <p:nvPr/>
          </p:nvSpPr>
          <p:spPr>
            <a:xfrm>
              <a:off x="7994469" y="3016353"/>
              <a:ext cx="8708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</p:grpSp>
    </p:spTree>
    <p:extLst>
      <p:ext uri="{BB962C8B-B14F-4D97-AF65-F5344CB8AC3E}">
        <p14:creationId xmlns:p14="http://schemas.microsoft.com/office/powerpoint/2010/main" val="142546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162"/>
                <a:ext cx="8229600" cy="5708233"/>
              </a:xfrm>
            </p:spPr>
            <p:txBody>
              <a:bodyPr>
                <a:noAutofit/>
              </a:bodyPr>
              <a:lstStyle/>
              <a:p>
                <a:r>
                  <a:rPr lang="en-US" altLang="ko-KR" sz="2000" b="1" dirty="0">
                    <a:cs typeface="Arial" panose="020B0604020202020204" pitchFamily="34" charset="0"/>
                  </a:rPr>
                  <a:t>Association Rule</a:t>
                </a:r>
              </a:p>
              <a:p>
                <a:pPr lvl="1"/>
                <a:r>
                  <a:rPr lang="en-US" altLang="ko-KR" sz="1800" b="1" dirty="0">
                    <a:solidFill>
                      <a:srgbClr val="000099"/>
                    </a:solidFill>
                    <a:cs typeface="Arial" panose="020B0604020202020204" pitchFamily="34" charset="0"/>
                  </a:rPr>
                  <a:t>Strongest average received power </a:t>
                </a:r>
                <a:r>
                  <a:rPr lang="en-US" altLang="ko-KR" sz="1800" b="1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based association</a:t>
                </a:r>
              </a:p>
              <a:p>
                <a:pPr lvl="1"/>
                <a:endParaRPr lang="en-US" altLang="ko-KR" sz="1800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endParaRPr lang="en-US" altLang="ko-KR" sz="1800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endParaRPr lang="en-US" altLang="ko-KR" sz="1800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main</m:t>
                        </m:r>
                      </m:sub>
                    </m:sSub>
                  </m:oMath>
                </a14:m>
                <a:r>
                  <a:rPr lang="en-US" altLang="ko-KR" sz="1800" b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and</a:t>
                </a:r>
                <a:r>
                  <a:rPr lang="en-US" altLang="ko-KR" sz="1800" b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tx1"/>
                            </a:solidFill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are coordinates of the main link transmitter and the receiver</a:t>
                </a:r>
                <a:endParaRPr lang="en-US" altLang="ko-KR" sz="1800" b="1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𝐱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is pathloss of the corresponding transmitter </a:t>
                </a:r>
                <a14:m>
                  <m:oMath xmlns:m="http://schemas.openxmlformats.org/officeDocument/2006/math">
                    <m:r>
                      <a:rPr lang="en-US" altLang="ko-KR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𝐱</m:t>
                    </m:r>
                  </m:oMath>
                </a14:m>
                <a:endParaRPr lang="en-US" altLang="ko-KR" sz="1800" b="1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sz="1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Both </a:t>
                </a:r>
                <a:r>
                  <a:rPr lang="en-US" altLang="ko-KR" sz="1800" dirty="0" err="1">
                    <a:solidFill>
                      <a:srgbClr val="000099"/>
                    </a:solidFill>
                    <a:cs typeface="Arial" panose="020B0604020202020204" pitchFamily="34" charset="0"/>
                  </a:rPr>
                  <a:t>LoS</a:t>
                </a:r>
                <a:r>
                  <a:rPr lang="en-US" altLang="ko-KR" sz="1800" dirty="0">
                    <a:solidFill>
                      <a:srgbClr val="000099"/>
                    </a:solidFill>
                    <a:cs typeface="Arial" panose="020B0604020202020204" pitchFamily="34" charset="0"/>
                  </a:rPr>
                  <a:t> and </a:t>
                </a:r>
                <a:r>
                  <a:rPr lang="en-US" altLang="ko-KR" sz="1800" dirty="0" err="1">
                    <a:solidFill>
                      <a:srgbClr val="000099"/>
                    </a:solidFill>
                    <a:cs typeface="Arial" panose="020B0604020202020204" pitchFamily="34" charset="0"/>
                  </a:rPr>
                  <a:t>NLoS</a:t>
                </a:r>
                <a:r>
                  <a:rPr lang="en-US" altLang="ko-KR" sz="1800" dirty="0">
                    <a:solidFill>
                      <a:srgbClr val="000099"/>
                    </a:solidFill>
                    <a:cs typeface="Arial" panose="020B0604020202020204" pitchFamily="34" charset="0"/>
                  </a:rPr>
                  <a:t> channel</a:t>
                </a:r>
                <a:r>
                  <a:rPr lang="en-US" altLang="ko-KR" sz="1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are considered</a:t>
                </a:r>
              </a:p>
              <a:p>
                <a:r>
                  <a:rPr lang="en-US" altLang="ko-KR" sz="2000" b="1" dirty="0">
                    <a:cs typeface="Arial" panose="020B0604020202020204" pitchFamily="34" charset="0"/>
                  </a:rPr>
                  <a:t>Interference </a:t>
                </a:r>
              </a:p>
              <a:p>
                <a:pPr lvl="1"/>
                <a:r>
                  <a:rPr lang="en-US" altLang="ko-KR" sz="1800" dirty="0">
                    <a:cs typeface="Arial" panose="020B0604020202020204" pitchFamily="34" charset="0"/>
                  </a:rPr>
                  <a:t>The interference from the </a:t>
                </a:r>
                <a:r>
                  <a:rPr lang="en-US" altLang="ko-KR" sz="1800" i="1" dirty="0">
                    <a:cs typeface="Arial" panose="020B0604020202020204" pitchFamily="34" charset="0"/>
                  </a:rPr>
                  <a:t>k</a:t>
                </a:r>
                <a:r>
                  <a:rPr lang="en-US" altLang="ko-KR" sz="1800" dirty="0">
                    <a:cs typeface="Arial" panose="020B0604020202020204" pitchFamily="34" charset="0"/>
                  </a:rPr>
                  <a:t>-tier under channel environment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ko-KR" sz="2600" dirty="0">
                  <a:cs typeface="Arial" panose="020B0604020202020204" pitchFamily="34" charset="0"/>
                </a:endParaRPr>
              </a:p>
              <a:p>
                <a:pPr lvl="2"/>
                <a:endParaRPr lang="en-US" altLang="ko-KR" sz="1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lvl="2"/>
                <a:endParaRPr lang="en-US" altLang="ko-KR" sz="1600" dirty="0"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sz="1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Sum of interference and noise</a:t>
                </a:r>
              </a:p>
              <a:p>
                <a:pPr lvl="1"/>
                <a:endParaRPr lang="en-US" altLang="ko-KR" sz="18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:  Noise</a:t>
                </a:r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162"/>
                <a:ext cx="8229600" cy="5708233"/>
              </a:xfrm>
              <a:blipFill>
                <a:blip r:embed="rId3"/>
                <a:stretch>
                  <a:fillRect t="-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System Model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738096" y="1900158"/>
            <a:ext cx="3667809" cy="837126"/>
            <a:chOff x="2875486" y="1900158"/>
            <a:chExt cx="3667809" cy="83712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="" xmlns:a16="http://schemas.microsoft.com/office/drawing/2014/main" id="{36053E35-00FD-4C55-945B-F2C163299A74}"/>
                </a:ext>
              </a:extLst>
            </p:cNvPr>
            <p:cNvSpPr/>
            <p:nvPr/>
          </p:nvSpPr>
          <p:spPr>
            <a:xfrm>
              <a:off x="2875486" y="1900158"/>
              <a:ext cx="3667809" cy="837126"/>
            </a:xfrm>
            <a:prstGeom prst="roundRect">
              <a:avLst>
                <a:gd name="adj" fmla="val 9877"/>
              </a:avLst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9D90E83B-21BC-4258-8B94-97F6FA17B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2030" y="2010111"/>
              <a:ext cx="3474720" cy="61722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5038E31-3782-4D7A-8FA1-3B92D8DF1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737" y="4675950"/>
            <a:ext cx="2928938" cy="685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F16E416-1DE9-4CF6-8155-A62D7A992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547" y="5589584"/>
            <a:ext cx="2324100" cy="47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163"/>
                <a:ext cx="8229600" cy="5428522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000" b="1" dirty="0"/>
                  <a:t>Coverage Probability </a:t>
                </a:r>
              </a:p>
              <a:p>
                <a:pPr lvl="1" algn="l"/>
                <a:r>
                  <a:rPr lang="en-US" altLang="ko-KR" b="1" dirty="0">
                    <a:solidFill>
                      <a:srgbClr val="000099"/>
                    </a:solidFill>
                  </a:rPr>
                  <a:t>The coverage probability </a:t>
                </a:r>
                <a:r>
                  <a:rPr lang="en-US" altLang="ko-KR" dirty="0"/>
                  <a:t>when </a:t>
                </a:r>
                <a:r>
                  <a:rPr lang="en-US" altLang="ko-KR" b="1" dirty="0"/>
                  <a:t>the main link transmitter</a:t>
                </a:r>
                <a:r>
                  <a:rPr lang="en-US" altLang="ko-KR" dirty="0"/>
                  <a:t> is in </a:t>
                </a:r>
                <a:r>
                  <a:rPr lang="en-US" altLang="ko-KR" b="1" i="1" dirty="0"/>
                  <a:t>j</a:t>
                </a:r>
                <a:r>
                  <a:rPr lang="en-US" altLang="ko-KR" b="1" dirty="0"/>
                  <a:t>-tier</a:t>
                </a:r>
                <a:r>
                  <a:rPr lang="en-US" altLang="ko-KR" dirty="0"/>
                  <a:t> under </a:t>
                </a:r>
                <a:r>
                  <a:rPr lang="en-US" altLang="ko-KR" b="1" dirty="0"/>
                  <a:t>channel </a:t>
                </a:r>
                <a:r>
                  <a:rPr lang="en-US" altLang="ko-KR" b="1" i="1" dirty="0"/>
                  <a:t>c</a:t>
                </a:r>
                <a:r>
                  <a:rPr lang="en-US" altLang="ko-KR" b="1" dirty="0"/>
                  <a:t> </a:t>
                </a:r>
                <a:r>
                  <a:rPr lang="en-US" altLang="ko-KR" dirty="0"/>
                  <a:t>is selected with </a:t>
                </a:r>
                <a:r>
                  <a:rPr lang="en-US" altLang="ko-KR" b="1" dirty="0"/>
                  <a:t>distance </a:t>
                </a:r>
                <a:r>
                  <a:rPr lang="en-US" altLang="ko-KR" b="1" i="1" dirty="0"/>
                  <a:t>d</a:t>
                </a:r>
                <a:endParaRPr lang="en-US" altLang="ko-KR" b="1" dirty="0"/>
              </a:p>
              <a:p>
                <a:pPr lvl="1" algn="l"/>
                <a:endParaRPr lang="en-US" altLang="ko-KR" dirty="0"/>
              </a:p>
              <a:p>
                <a:pPr lvl="1" algn="l"/>
                <a:endParaRPr lang="en-US" altLang="ko-KR" dirty="0"/>
              </a:p>
              <a:p>
                <a:pPr lvl="1" algn="l">
                  <a:spcAft>
                    <a:spcPts val="1200"/>
                  </a:spcAft>
                </a:pPr>
                <a:endParaRPr lang="en-US" altLang="ko-KR" dirty="0"/>
              </a:p>
              <a:p>
                <a:pPr lvl="2" algn="l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 : SINR threshold</a:t>
                </a:r>
              </a:p>
              <a:p>
                <a:pPr lvl="2" algn="l"/>
                <a:r>
                  <a:rPr lang="en-US" altLang="ko-KR" dirty="0"/>
                  <a:t>f                                            is SINR when the main link transmitter is </a:t>
                </a:r>
                <a:br>
                  <a:rPr lang="en-US" altLang="ko-KR" dirty="0"/>
                </a:br>
                <a:r>
                  <a:rPr lang="en-US" altLang="ko-KR" dirty="0"/>
                  <a:t>in the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-tier under channel  </a:t>
                </a:r>
                <a:r>
                  <a:rPr lang="en-US" altLang="ko-KR" i="1" dirty="0"/>
                  <a:t>c </a:t>
                </a:r>
                <a:r>
                  <a:rPr lang="en-US" altLang="ko-KR" dirty="0"/>
                  <a:t>with distance </a:t>
                </a:r>
                <a:r>
                  <a:rPr lang="en-US" altLang="ko-KR" i="1" dirty="0"/>
                  <a:t>d</a:t>
                </a:r>
                <a:endParaRPr lang="en-US" altLang="ko-KR" dirty="0"/>
              </a:p>
              <a:p>
                <a:pPr marL="457200" lvl="1" indent="0" algn="l">
                  <a:buNone/>
                </a:pPr>
                <a:endParaRPr lang="en-US" dirty="0"/>
              </a:p>
              <a:p>
                <a:pPr marL="112712" indent="0" algn="l">
                  <a:buNone/>
                </a:pPr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163"/>
                <a:ext cx="8229600" cy="5428522"/>
              </a:xfrm>
              <a:blipFill>
                <a:blip r:embed="rId3"/>
                <a:stretch>
                  <a:fillRect t="-6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88" y="0"/>
            <a:ext cx="8910637" cy="987425"/>
          </a:xfrm>
        </p:spPr>
        <p:txBody>
          <a:bodyPr/>
          <a:lstStyle/>
          <a:p>
            <a:r>
              <a:rPr lang="en-US" altLang="ko-KR" dirty="0"/>
              <a:t>Coverage Probability Analysis</a:t>
            </a:r>
            <a:endParaRPr 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ECEED00-656E-4F96-8FB9-D30E67593FC3}"/>
              </a:ext>
            </a:extLst>
          </p:cNvPr>
          <p:cNvSpPr/>
          <p:nvPr/>
        </p:nvSpPr>
        <p:spPr>
          <a:xfrm>
            <a:off x="6988689" y="4861595"/>
            <a:ext cx="208614" cy="4062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419505C9-5F8C-416A-A126-06EC7DBFD92F}"/>
              </a:ext>
            </a:extLst>
          </p:cNvPr>
          <p:cNvGrpSpPr/>
          <p:nvPr/>
        </p:nvGrpSpPr>
        <p:grpSpPr>
          <a:xfrm>
            <a:off x="2842302" y="2363091"/>
            <a:ext cx="3458424" cy="762603"/>
            <a:chOff x="2933809" y="2426360"/>
            <a:chExt cx="3458424" cy="76260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="" xmlns:a16="http://schemas.microsoft.com/office/drawing/2014/main" id="{15B1287C-2923-4F8D-A91F-123B67D6F9D4}"/>
                </a:ext>
              </a:extLst>
            </p:cNvPr>
            <p:cNvSpPr/>
            <p:nvPr/>
          </p:nvSpPr>
          <p:spPr>
            <a:xfrm>
              <a:off x="2933809" y="2426360"/>
              <a:ext cx="3458424" cy="762603"/>
            </a:xfrm>
            <a:prstGeom prst="roundRect">
              <a:avLst>
                <a:gd name="adj" fmla="val 9877"/>
              </a:avLst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03B9984C-1F34-4279-8924-3179A3E8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4241" y="2521911"/>
              <a:ext cx="3337560" cy="571500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24E7633D-CDB3-4076-BB5E-D9F92C9A25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864"/>
          <a:stretch/>
        </p:blipFill>
        <p:spPr>
          <a:xfrm>
            <a:off x="1505889" y="3874694"/>
            <a:ext cx="2304029" cy="3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163"/>
                <a:ext cx="8229600" cy="5428522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altLang="ko-KR" sz="2000" b="1" dirty="0"/>
                  <a:t>Area Spectral Efficiency (ASE)</a:t>
                </a:r>
              </a:p>
              <a:p>
                <a:pPr lvl="1"/>
                <a:r>
                  <a:rPr lang="en-US" altLang="ko-KR" b="1" dirty="0">
                    <a:solidFill>
                      <a:srgbClr val="000099"/>
                    </a:solidFill>
                  </a:rPr>
                  <a:t>The ASE [bps/Hz/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rgbClr val="000099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en-US" altLang="ko-KR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rgbClr val="000099"/>
                    </a:solidFill>
                  </a:rPr>
                  <a:t>]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of j-tier network</a:t>
                </a:r>
              </a:p>
              <a:p>
                <a:pPr lvl="1"/>
                <a:endParaRPr lang="en-US" altLang="ko-KR" sz="105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AS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nary>
                        <m:nary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nary>
                    </m:oMath>
                  </m:oMathPara>
                </a14:m>
                <a:endParaRPr lang="en-US" altLang="ko-KR" sz="1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altLang="ko-KR" sz="1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en-US" altLang="ko-KR" sz="1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lvl="2"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:  Target SINR threshold of the STP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The ASE of the UDN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163"/>
                <a:ext cx="8229600" cy="5428522"/>
              </a:xfrm>
              <a:blipFill>
                <a:blip r:embed="rId3"/>
                <a:stretch>
                  <a:fillRect t="-6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88" y="0"/>
            <a:ext cx="8910637" cy="987425"/>
          </a:xfrm>
        </p:spPr>
        <p:txBody>
          <a:bodyPr/>
          <a:lstStyle/>
          <a:p>
            <a:r>
              <a:rPr lang="en-US" dirty="0"/>
              <a:t>Area Spectral Efficiency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56B0F6A-86AB-474A-8246-785EC8910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416" y="1935956"/>
            <a:ext cx="4779169" cy="146446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80908" y="4617593"/>
            <a:ext cx="2182185" cy="908010"/>
            <a:chOff x="3480112" y="4341368"/>
            <a:chExt cx="2182185" cy="90801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="" xmlns:a16="http://schemas.microsoft.com/office/drawing/2014/main" id="{C6B2FBA4-A5C4-4855-BD40-C999EF697DF1}"/>
                </a:ext>
              </a:extLst>
            </p:cNvPr>
            <p:cNvSpPr/>
            <p:nvPr/>
          </p:nvSpPr>
          <p:spPr>
            <a:xfrm>
              <a:off x="3480112" y="4341368"/>
              <a:ext cx="2182185" cy="908010"/>
            </a:xfrm>
            <a:prstGeom prst="roundRect">
              <a:avLst>
                <a:gd name="adj" fmla="val 9877"/>
              </a:avLst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DF1FBF11-E86B-4381-89E4-1170C1FC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7764" y="4482953"/>
              <a:ext cx="1706880" cy="624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40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3" name="그림 2" descr="영남대학교(표지)_004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2852936"/>
            <a:ext cx="8096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07296" y="2639701"/>
            <a:ext cx="6336704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177800" algn="l"/>
                <a:tab pos="3768725" algn="l"/>
              </a:tabLst>
              <a:defRPr/>
            </a:pPr>
            <a:r>
              <a:rPr kumimoji="0" lang="en-US" altLang="ko-KR" b="1" dirty="0" smtClean="0">
                <a:ln w="19050" cmpd="sng">
                  <a:noFill/>
                  <a:prstDash val="solid"/>
                </a:ln>
                <a:solidFill>
                  <a:srgbClr val="CC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pple Chancery" charset="0"/>
                <a:cs typeface="Apple Chancery" charset="0"/>
              </a:rPr>
              <a:t>Information Security and Communications (ISC) Lab.</a:t>
            </a:r>
            <a:endParaRPr kumimoji="0" lang="en-US" altLang="ko-KR" b="1" dirty="0">
              <a:ln w="19050" cmpd="sng">
                <a:noFill/>
                <a:prstDash val="solid"/>
              </a:ln>
              <a:solidFill>
                <a:srgbClr val="CC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pple Chancery" charset="0"/>
              <a:cs typeface="Apple Chancery" charset="0"/>
            </a:endParaRPr>
          </a:p>
        </p:txBody>
      </p:sp>
      <p:pic>
        <p:nvPicPr>
          <p:cNvPr id="7" name="Picture 7" descr="C:\Documents and Settings\Administrator\바탕 화면\디지스트\rog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7" y="91886"/>
            <a:ext cx="4421053" cy="72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192088" y="784543"/>
            <a:ext cx="7772400" cy="15001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Any Questions?</a:t>
            </a:r>
          </a:p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THANK YOU 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Email  : jmnlee@digist.ac.kr </a:t>
            </a:r>
          </a:p>
        </p:txBody>
      </p:sp>
    </p:spTree>
    <p:extLst>
      <p:ext uri="{BB962C8B-B14F-4D97-AF65-F5344CB8AC3E}">
        <p14:creationId xmlns:p14="http://schemas.microsoft.com/office/powerpoint/2010/main" val="18168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1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Ultra-Dense Network (UDN)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163"/>
            <a:ext cx="8229600" cy="1483219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Dense and massive deployments of small-cell BSs</a:t>
            </a:r>
          </a:p>
          <a:p>
            <a:pPr algn="l"/>
            <a:r>
              <a:rPr lang="en-US" sz="2000" dirty="0" smtClean="0"/>
              <a:t>Core element to realize the vision of 5G</a:t>
            </a:r>
          </a:p>
          <a:p>
            <a:pPr algn="l"/>
            <a:r>
              <a:rPr lang="en-US" sz="2000" dirty="0" smtClean="0"/>
              <a:t>Higher data rates and enhanced coverage</a:t>
            </a:r>
            <a:endParaRPr lang="en-US" sz="2000" dirty="0"/>
          </a:p>
        </p:txBody>
      </p:sp>
      <p:pic>
        <p:nvPicPr>
          <p:cNvPr id="5" name="Picture 3" descr="Screen Shot 2017-06-19 at 10.24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" t="4062" r="1"/>
          <a:stretch/>
        </p:blipFill>
        <p:spPr>
          <a:xfrm>
            <a:off x="208853" y="2600120"/>
            <a:ext cx="8724705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Ultra-Dense Network(UDN)</a:t>
            </a:r>
            <a:endParaRPr 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737781"/>
              </p:ext>
            </p:extLst>
          </p:nvPr>
        </p:nvGraphicFramePr>
        <p:xfrm>
          <a:off x="926704" y="1552574"/>
          <a:ext cx="7290593" cy="43719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9761">
                  <a:extLst>
                    <a:ext uri="{9D8B030D-6E8A-4147-A177-3AD203B41FA5}">
                      <a16:colId xmlns:a16="http://schemas.microsoft.com/office/drawing/2014/main" xmlns="" val="62641279"/>
                    </a:ext>
                  </a:extLst>
                </a:gridCol>
                <a:gridCol w="2422580">
                  <a:extLst>
                    <a:ext uri="{9D8B030D-6E8A-4147-A177-3AD203B41FA5}">
                      <a16:colId xmlns:a16="http://schemas.microsoft.com/office/drawing/2014/main" xmlns="" val="1248904433"/>
                    </a:ext>
                  </a:extLst>
                </a:gridCol>
                <a:gridCol w="2788252">
                  <a:extLst>
                    <a:ext uri="{9D8B030D-6E8A-4147-A177-3AD203B41FA5}">
                      <a16:colId xmlns:a16="http://schemas.microsoft.com/office/drawing/2014/main" xmlns="" val="2862608792"/>
                    </a:ext>
                  </a:extLst>
                </a:gridCol>
              </a:tblGrid>
              <a:tr h="4043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ITEM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UDN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Traditional</a:t>
                      </a:r>
                      <a:r>
                        <a:rPr lang="en-US" altLang="ko-KR" sz="1600" baseline="0" dirty="0" smtClean="0"/>
                        <a:t> cellular network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5993216"/>
                  </a:ext>
                </a:extLst>
              </a:tr>
              <a:tr h="311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Deployment Scenarios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Indoor, Hotspot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Wide coverage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52129171"/>
                  </a:ext>
                </a:extLst>
              </a:tr>
              <a:tr h="311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AP density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More than 1000/km</a:t>
                      </a:r>
                      <a:r>
                        <a:rPr lang="en-US" altLang="ko-KR" sz="1400" baseline="30000" dirty="0" smtClean="0"/>
                        <a:t>2</a:t>
                      </a:r>
                      <a:endParaRPr lang="ko-KR" altLang="en-US" sz="1400" baseline="300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3-5/km</a:t>
                      </a:r>
                      <a:r>
                        <a:rPr lang="en-US" altLang="ko-KR" sz="1400" baseline="30000" dirty="0" smtClean="0"/>
                        <a:t>2</a:t>
                      </a:r>
                      <a:endParaRPr lang="ko-KR" altLang="en-US" sz="1400" baseline="300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873691537"/>
                  </a:ext>
                </a:extLst>
              </a:tr>
              <a:tr h="4043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AP Coverage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Around 10m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Several hundred meters and more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337281346"/>
                  </a:ext>
                </a:extLst>
              </a:tr>
              <a:tr h="537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AP types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Small-Cell, Pico, </a:t>
                      </a:r>
                      <a:r>
                        <a:rPr lang="en-US" altLang="ko-KR" sz="1400" dirty="0" err="1" smtClean="0"/>
                        <a:t>Femto</a:t>
                      </a:r>
                      <a:r>
                        <a:rPr lang="en-US" altLang="ko-KR" sz="1400" dirty="0" smtClean="0"/>
                        <a:t>, </a:t>
                      </a:r>
                      <a:br>
                        <a:rPr lang="en-US" altLang="ko-KR" sz="1400" dirty="0" smtClean="0"/>
                      </a:br>
                      <a:r>
                        <a:rPr lang="en-US" altLang="ko-KR" sz="1400" dirty="0" smtClean="0"/>
                        <a:t>UE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smtClean="0"/>
                        <a:t>relay, Relay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Macro/Micro BS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261058244"/>
                  </a:ext>
                </a:extLst>
              </a:tr>
              <a:tr h="537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AP Backhaul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Ideal/Non-ideal,</a:t>
                      </a:r>
                      <a:r>
                        <a:rPr lang="en-US" altLang="ko-KR" sz="1400" baseline="0" dirty="0" smtClean="0"/>
                        <a:t> Wired/Wireless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Ideal, Wired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469242712"/>
                  </a:ext>
                </a:extLst>
              </a:tr>
              <a:tr h="311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User Density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High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Low/Medium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349096956"/>
                  </a:ext>
                </a:extLst>
              </a:tr>
              <a:tr h="311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User Mobility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Low</a:t>
                      </a:r>
                      <a:r>
                        <a:rPr lang="en-US" altLang="ko-KR" sz="1400" baseline="0" dirty="0" smtClean="0"/>
                        <a:t> mobility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High mobility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952657945"/>
                  </a:ext>
                </a:extLst>
              </a:tr>
              <a:tr h="311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Traffic density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High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Low/Medium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256886146"/>
                  </a:ext>
                </a:extLst>
              </a:tr>
              <a:tr h="311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Deployment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Heterogeneous, irregular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Single layer, regular cell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248012161"/>
                  </a:ext>
                </a:extLst>
              </a:tr>
              <a:tr h="311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System Bandwidth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Hundreds of MHz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Tens</a:t>
                      </a:r>
                      <a:r>
                        <a:rPr lang="en-US" altLang="ko-KR" sz="1400" baseline="0" dirty="0" smtClean="0"/>
                        <a:t> of MHz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78425692"/>
                  </a:ext>
                </a:extLst>
              </a:tr>
              <a:tr h="311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Spectrum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&gt;3GHz</a:t>
                      </a:r>
                      <a:r>
                        <a:rPr lang="en-US" altLang="ko-KR" sz="1400" baseline="0" dirty="0" smtClean="0"/>
                        <a:t> (up to mm Wave)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&lt;3GHz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538332626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926704" y="2270125"/>
            <a:ext cx="7290593" cy="701675"/>
          </a:xfrm>
          <a:prstGeom prst="rect">
            <a:avLst/>
          </a:prstGeom>
          <a:solidFill>
            <a:schemeClr val="accent2">
              <a:lumMod val="20000"/>
              <a:lumOff val="80000"/>
              <a:alpha val="24000"/>
            </a:schemeClr>
          </a:solidFill>
          <a:ln w="38100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6339DC4-5D3C-4665-A4D3-8D5A6D825B64}"/>
              </a:ext>
            </a:extLst>
          </p:cNvPr>
          <p:cNvSpPr/>
          <p:nvPr/>
        </p:nvSpPr>
        <p:spPr>
          <a:xfrm>
            <a:off x="473456" y="6151972"/>
            <a:ext cx="845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[Sha:17] Chen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Shanzhi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et al.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 "Ultra-Dense Network Architecture and Technologies for 5G."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5G Mobile Communications. Springer International Publishing, 2017. 403-429.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052163"/>
            <a:ext cx="8229600" cy="490887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Comparison between UDN and the traditional cellular network</a:t>
            </a:r>
          </a:p>
        </p:txBody>
      </p:sp>
    </p:spTree>
    <p:extLst>
      <p:ext uri="{BB962C8B-B14F-4D97-AF65-F5344CB8AC3E}">
        <p14:creationId xmlns:p14="http://schemas.microsoft.com/office/powerpoint/2010/main" val="48380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Dense SCNs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Dense Small Cell Networks (SCNs) are different: </a:t>
            </a:r>
          </a:p>
          <a:p>
            <a:endParaRPr lang="en-US" sz="1000" b="1" dirty="0">
              <a:solidFill>
                <a:srgbClr val="0000FF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Stronger interference due to the transition from </a:t>
            </a:r>
            <a:r>
              <a:rPr lang="en-US" sz="1800" dirty="0" err="1">
                <a:solidFill>
                  <a:schemeClr val="tx1"/>
                </a:solidFill>
              </a:rPr>
              <a:t>NLoS</a:t>
            </a:r>
            <a:r>
              <a:rPr lang="en-US" sz="1800" dirty="0">
                <a:solidFill>
                  <a:schemeClr val="tx1"/>
                </a:solidFill>
              </a:rPr>
              <a:t> to </a:t>
            </a:r>
            <a:r>
              <a:rPr lang="en-US" sz="1800" dirty="0" err="1">
                <a:solidFill>
                  <a:schemeClr val="tx1"/>
                </a:solidFill>
              </a:rPr>
              <a:t>LoS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/>
            <a:endParaRPr lang="en-US" sz="9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Capped signal due to the BS-to-UE antenna height difference 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/>
            <a:endParaRPr lang="en-US" sz="9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BS diversity gain due to a surplus of base stations than users 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/>
            <a:endParaRPr lang="en-US" sz="9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UE diversity loss due to a small number of UEs in each cell 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50240" y="6062395"/>
            <a:ext cx="8006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/>
              <a:t>D. Lopez-Perez, M. Ding, H. </a:t>
            </a:r>
            <a:r>
              <a:rPr lang="en-US" baseline="30000" dirty="0" err="1"/>
              <a:t>Claussen</a:t>
            </a:r>
            <a:r>
              <a:rPr lang="en-US" baseline="30000" dirty="0"/>
              <a:t>, A. </a:t>
            </a:r>
            <a:r>
              <a:rPr lang="en-US" baseline="30000" dirty="0" err="1"/>
              <a:t>Jafari</a:t>
            </a:r>
            <a:r>
              <a:rPr lang="en-US" baseline="30000" dirty="0"/>
              <a:t>, “</a:t>
            </a:r>
            <a:r>
              <a:rPr lang="en-US" i="1" baseline="30000" dirty="0"/>
              <a:t>Towards 1Gbps/UE: Understanding Ultra Dense Small Cell Deployments</a:t>
            </a:r>
            <a:r>
              <a:rPr lang="en-US" baseline="30000" dirty="0"/>
              <a:t>,” IEEE Comm. Surveys &amp; Tutorial, 2015</a:t>
            </a:r>
            <a:endParaRPr lang="en-US" dirty="0"/>
          </a:p>
        </p:txBody>
      </p:sp>
      <p:pic>
        <p:nvPicPr>
          <p:cNvPr id="5" name="Picture 4" descr="Screen Shot 2017-06-19 at 10.24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4062" r="1" b="37976"/>
          <a:stretch/>
        </p:blipFill>
        <p:spPr>
          <a:xfrm>
            <a:off x="927101" y="3982710"/>
            <a:ext cx="7264400" cy="18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3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from </a:t>
            </a:r>
            <a:r>
              <a:rPr lang="en-US" dirty="0" err="1" smtClean="0"/>
              <a:t>NLoS</a:t>
            </a:r>
            <a:r>
              <a:rPr lang="en-US" dirty="0" smtClean="0"/>
              <a:t> to </a:t>
            </a:r>
            <a:r>
              <a:rPr lang="en-US" dirty="0" err="1" smtClean="0"/>
              <a:t>LoS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200"/>
            <a:ext cx="8229600" cy="983232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Probabilistic </a:t>
            </a:r>
            <a:r>
              <a:rPr lang="en-US" sz="2000" dirty="0" err="1" smtClean="0"/>
              <a:t>LoS</a:t>
            </a:r>
            <a:r>
              <a:rPr lang="en-US" sz="2000" dirty="0" smtClean="0"/>
              <a:t> and </a:t>
            </a:r>
            <a:r>
              <a:rPr lang="en-US" sz="2000" dirty="0" err="1" smtClean="0"/>
              <a:t>NLoS</a:t>
            </a:r>
            <a:r>
              <a:rPr lang="en-US" sz="2000" dirty="0" smtClean="0"/>
              <a:t> transmissions</a:t>
            </a:r>
          </a:p>
          <a:p>
            <a:pPr algn="l"/>
            <a:r>
              <a:rPr lang="en-US" sz="2000" dirty="0" smtClean="0"/>
              <a:t>UE may be associated with a BS having a </a:t>
            </a:r>
            <a:r>
              <a:rPr lang="en-US" sz="2000" dirty="0" err="1" smtClean="0"/>
              <a:t>LoS</a:t>
            </a:r>
            <a:r>
              <a:rPr lang="en-US" sz="2000" dirty="0" smtClean="0"/>
              <a:t> path to the UE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6339DC4-5D3C-4665-A4D3-8D5A6D825B64}"/>
              </a:ext>
            </a:extLst>
          </p:cNvPr>
          <p:cNvSpPr/>
          <p:nvPr/>
        </p:nvSpPr>
        <p:spPr>
          <a:xfrm>
            <a:off x="457200" y="6113199"/>
            <a:ext cx="845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Ding, Ming, et al. "Performance impact of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LoS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NLoS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transmissions in dense cellular networks."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 IEEE Transactions on Wireless Communications 15.3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(2016): 2365-2380.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705601" y="2280358"/>
            <a:ext cx="3110411" cy="2103573"/>
            <a:chOff x="705601" y="2282004"/>
            <a:chExt cx="3110411" cy="2103573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525" y="2282004"/>
              <a:ext cx="3028619" cy="21035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4" name="TextBox 73"/>
            <p:cNvSpPr txBox="1"/>
            <p:nvPr/>
          </p:nvSpPr>
          <p:spPr>
            <a:xfrm>
              <a:off x="705601" y="3405939"/>
              <a:ext cx="777019" cy="21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Serving BS</a:t>
              </a:r>
              <a:endParaRPr lang="ko-KR" alt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44885" y="3186181"/>
              <a:ext cx="10711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Interfering BSs</a:t>
              </a:r>
              <a:endParaRPr lang="ko-KR" alt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384713" y="2278711"/>
            <a:ext cx="3081783" cy="2106866"/>
            <a:chOff x="5298988" y="2316020"/>
            <a:chExt cx="3081783" cy="2106866"/>
          </a:xfrm>
        </p:grpSpPr>
        <p:sp>
          <p:nvSpPr>
            <p:cNvPr id="75" name="TextBox 74"/>
            <p:cNvSpPr txBox="1"/>
            <p:nvPr/>
          </p:nvSpPr>
          <p:spPr>
            <a:xfrm>
              <a:off x="5352152" y="3641195"/>
              <a:ext cx="777020" cy="21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Serving BS</a:t>
              </a:r>
              <a:endParaRPr lang="ko-KR" alt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5298988" y="2316020"/>
              <a:ext cx="3028619" cy="2106866"/>
              <a:chOff x="5298988" y="2316020"/>
              <a:chExt cx="3028619" cy="2106866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4645" y="2316020"/>
                <a:ext cx="2337304" cy="210686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5298988" y="2316843"/>
                <a:ext cx="3028619" cy="21052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7309644" y="3464099"/>
              <a:ext cx="10711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Interfering BSs</a:t>
              </a:r>
              <a:endParaRPr lang="ko-KR" alt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2" name="오른쪽 화살표 81"/>
          <p:cNvSpPr/>
          <p:nvPr/>
        </p:nvSpPr>
        <p:spPr>
          <a:xfrm>
            <a:off x="3933824" y="3184535"/>
            <a:ext cx="1362075" cy="32786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4286250" y="289878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UDN</a:t>
            </a:r>
            <a:endParaRPr lang="ko-KR" altLang="en-US" dirty="0"/>
          </a:p>
        </p:txBody>
      </p:sp>
      <p:sp>
        <p:nvSpPr>
          <p:cNvPr id="84" name="Content Placeholder 2"/>
          <p:cNvSpPr txBox="1">
            <a:spLocks/>
          </p:cNvSpPr>
          <p:nvPr/>
        </p:nvSpPr>
        <p:spPr>
          <a:xfrm>
            <a:off x="457200" y="4592469"/>
            <a:ext cx="8229600" cy="983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30188" algn="just" defTabSz="457200" rtl="0" eaLnBrk="1" latinLnBrk="0" hangingPunct="1">
              <a:spcBef>
                <a:spcPts val="8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30188" algn="just" defTabSz="457200" rtl="0" eaLnBrk="1" latinLnBrk="0" hangingPunct="1">
              <a:spcBef>
                <a:spcPts val="600"/>
              </a:spcBef>
              <a:buFont typeface="Arial"/>
              <a:buChar char="–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74725" indent="-174625" algn="just" defTabSz="457200" rtl="0" eaLnBrk="1" latinLnBrk="0" hangingPunct="1">
              <a:spcBef>
                <a:spcPts val="600"/>
              </a:spcBef>
              <a:buFont typeface="Arial"/>
              <a:buChar char="•"/>
              <a:defRPr sz="18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374775" indent="-174625" algn="just" defTabSz="457200" rtl="0" eaLnBrk="1" latinLnBrk="0" hangingPunct="1">
              <a:spcBef>
                <a:spcPts val="600"/>
              </a:spcBef>
              <a:buFont typeface="Arial"/>
              <a:buChar char="–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774825" indent="-174625" algn="just" defTabSz="457200" rtl="0" eaLnBrk="1" latinLnBrk="0" hangingPunct="1">
              <a:spcBef>
                <a:spcPts val="600"/>
              </a:spcBef>
              <a:buFont typeface="Arial"/>
              <a:buChar char="»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Due to </a:t>
            </a:r>
            <a:r>
              <a:rPr lang="en-US" sz="2000" dirty="0" smtClean="0">
                <a:solidFill>
                  <a:srgbClr val="FF0000"/>
                </a:solidFill>
              </a:rPr>
              <a:t>the densification of BSs </a:t>
            </a:r>
            <a:r>
              <a:rPr lang="en-US" sz="2000" dirty="0" smtClean="0"/>
              <a:t>in UDN, </a:t>
            </a:r>
            <a:br>
              <a:rPr lang="en-US" sz="2000" dirty="0" smtClean="0"/>
            </a:br>
            <a:r>
              <a:rPr lang="en-US" sz="2000" dirty="0" smtClean="0"/>
              <a:t>both serving BS and interfering BSs may have a </a:t>
            </a:r>
            <a:r>
              <a:rPr lang="en-US" sz="2000" b="1" dirty="0" err="1" smtClean="0">
                <a:solidFill>
                  <a:srgbClr val="FF0000"/>
                </a:solidFill>
              </a:rPr>
              <a:t>LoS</a:t>
            </a:r>
            <a:r>
              <a:rPr lang="en-US" sz="2000" b="1" dirty="0" smtClean="0">
                <a:solidFill>
                  <a:srgbClr val="FF0000"/>
                </a:solidFill>
              </a:rPr>
              <a:t> path </a:t>
            </a:r>
            <a:r>
              <a:rPr lang="en-US" sz="2000" dirty="0" smtClean="0"/>
              <a:t>to the UE</a:t>
            </a:r>
          </a:p>
        </p:txBody>
      </p:sp>
    </p:spTree>
    <p:extLst>
      <p:ext uri="{BB962C8B-B14F-4D97-AF65-F5344CB8AC3E}">
        <p14:creationId xmlns:p14="http://schemas.microsoft.com/office/powerpoint/2010/main" val="82999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from </a:t>
            </a:r>
            <a:r>
              <a:rPr lang="en-US" dirty="0" err="1" smtClean="0"/>
              <a:t>NLoS</a:t>
            </a:r>
            <a:r>
              <a:rPr lang="en-US" dirty="0" smtClean="0"/>
              <a:t> to </a:t>
            </a:r>
            <a:r>
              <a:rPr lang="en-US" dirty="0" err="1" smtClean="0"/>
              <a:t>LoS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4" y="1489350"/>
            <a:ext cx="4524375" cy="337769"/>
          </a:xfrm>
        </p:spPr>
        <p:txBody>
          <a:bodyPr>
            <a:noAutofit/>
          </a:bodyPr>
          <a:lstStyle/>
          <a:p>
            <a:pPr algn="l"/>
            <a:r>
              <a:rPr lang="en-US" sz="2000" b="1" u="sng" dirty="0" smtClean="0"/>
              <a:t>Probabilistic </a:t>
            </a:r>
            <a:r>
              <a:rPr lang="en-US" sz="2000" b="1" u="sng" dirty="0" err="1" smtClean="0"/>
              <a:t>LoS</a:t>
            </a:r>
            <a:r>
              <a:rPr lang="en-US" sz="2000" b="1" u="sng" dirty="0" smtClean="0"/>
              <a:t>/</a:t>
            </a:r>
            <a:r>
              <a:rPr lang="en-US" sz="2000" b="1" u="sng" dirty="0" err="1" smtClean="0"/>
              <a:t>NLoS</a:t>
            </a:r>
            <a:r>
              <a:rPr lang="en-US" sz="2000" b="1" u="sng" dirty="0" smtClean="0"/>
              <a:t> transmissions: </a:t>
            </a:r>
            <a:endParaRPr lang="en-US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7" y="3352800"/>
            <a:ext cx="7449007" cy="276840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6339DC4-5D3C-4665-A4D3-8D5A6D825B64}"/>
              </a:ext>
            </a:extLst>
          </p:cNvPr>
          <p:cNvSpPr/>
          <p:nvPr/>
        </p:nvSpPr>
        <p:spPr>
          <a:xfrm>
            <a:off x="457200" y="6113199"/>
            <a:ext cx="845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Ding, Ming, et al. "Performance impact of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LoS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NLoS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transmissions in dense cellular networks."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 IEEE Transactions on Wireless Communications 15.3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(2016): 2365-2380.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052163"/>
            <a:ext cx="8229600" cy="403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30188" algn="just" defTabSz="457200" rtl="0" eaLnBrk="1" latinLnBrk="0" hangingPunct="1">
              <a:spcBef>
                <a:spcPts val="8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30188" algn="just" defTabSz="457200" rtl="0" eaLnBrk="1" latinLnBrk="0" hangingPunct="1">
              <a:spcBef>
                <a:spcPts val="600"/>
              </a:spcBef>
              <a:buFont typeface="Arial"/>
              <a:buChar char="–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74725" indent="-174625" algn="just" defTabSz="457200" rtl="0" eaLnBrk="1" latinLnBrk="0" hangingPunct="1">
              <a:spcBef>
                <a:spcPts val="600"/>
              </a:spcBef>
              <a:buFont typeface="Arial"/>
              <a:buChar char="•"/>
              <a:defRPr sz="18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374775" indent="-174625" algn="just" defTabSz="457200" rtl="0" eaLnBrk="1" latinLnBrk="0" hangingPunct="1">
              <a:spcBef>
                <a:spcPts val="600"/>
              </a:spcBef>
              <a:buFont typeface="Arial"/>
              <a:buChar char="–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774825" indent="-174625" algn="just" defTabSz="457200" rtl="0" eaLnBrk="1" latinLnBrk="0" hangingPunct="1">
              <a:spcBef>
                <a:spcPts val="600"/>
              </a:spcBef>
              <a:buFont typeface="Arial"/>
              <a:buChar char="»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 smtClean="0">
                <a:solidFill>
                  <a:srgbClr val="0000FF"/>
                </a:solidFill>
              </a:rPr>
              <a:t>Stronger Interference due to the Transition from </a:t>
            </a:r>
            <a:r>
              <a:rPr lang="en-US" sz="2000" b="1" dirty="0" err="1" smtClean="0">
                <a:solidFill>
                  <a:srgbClr val="0000FF"/>
                </a:solidFill>
              </a:rPr>
              <a:t>NLoS</a:t>
            </a:r>
            <a:r>
              <a:rPr lang="en-US" sz="2000" b="1" dirty="0" smtClean="0">
                <a:solidFill>
                  <a:srgbClr val="0000FF"/>
                </a:solidFill>
              </a:rPr>
              <a:t> to </a:t>
            </a:r>
            <a:r>
              <a:rPr lang="en-US" sz="2000" b="1" dirty="0" err="1" smtClean="0">
                <a:solidFill>
                  <a:srgbClr val="0000FF"/>
                </a:solidFill>
              </a:rPr>
              <a:t>LoS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88970" y="1867077"/>
            <a:ext cx="8059563" cy="2035348"/>
            <a:chOff x="688970" y="1957389"/>
            <a:chExt cx="8059563" cy="2035348"/>
          </a:xfrm>
        </p:grpSpPr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4871858" y="1957389"/>
              <a:ext cx="3876675" cy="20353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230188" algn="just" defTabSz="457200" rtl="0" eaLnBrk="1" latinLnBrk="0" hangingPunct="1">
                <a:spcBef>
                  <a:spcPts val="8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7388" indent="-230188" algn="just" defTabSz="457200" rtl="0" eaLnBrk="1" latinLnBrk="0" hangingPunct="1">
                <a:spcBef>
                  <a:spcPts val="600"/>
                </a:spcBef>
                <a:buFont typeface="Arial"/>
                <a:buChar char="–"/>
                <a:defRPr sz="20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974725" indent="-174625" algn="just" defTabSz="457200" rtl="0" eaLnBrk="1" latinLnBrk="0" hangingPunct="1">
                <a:spcBef>
                  <a:spcPts val="600"/>
                </a:spcBef>
                <a:buFont typeface="Arial"/>
                <a:buChar char="•"/>
                <a:defRPr sz="1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374775" indent="-174625" algn="just" defTabSz="457200" rtl="0" eaLnBrk="1" latinLnBrk="0" hangingPunct="1">
                <a:spcBef>
                  <a:spcPts val="600"/>
                </a:spcBef>
                <a:buFont typeface="Arial"/>
                <a:buChar char="–"/>
                <a:defRPr sz="16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1774825" indent="-174625" algn="just" defTabSz="457200" rtl="0" eaLnBrk="1" latinLnBrk="0" hangingPunct="1">
                <a:spcBef>
                  <a:spcPts val="600"/>
                </a:spcBef>
                <a:buFont typeface="Arial"/>
                <a:buChar char="»"/>
                <a:defRPr sz="16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2712" indent="0" algn="l">
                <a:buNone/>
              </a:pPr>
              <a:r>
                <a:rPr lang="en-US" sz="1800" dirty="0" smtClean="0"/>
                <a:t>ASE </a:t>
              </a:r>
              <a:r>
                <a:rPr lang="en-US" sz="1800" dirty="0" smtClean="0">
                  <a:solidFill>
                    <a:srgbClr val="FF0000"/>
                  </a:solidFill>
                </a:rPr>
                <a:t>decreases</a:t>
              </a:r>
              <a:r>
                <a:rPr lang="en-US" sz="1800" dirty="0" smtClean="0"/>
                <a:t> as     increases in some range.</a:t>
              </a:r>
            </a:p>
            <a:p>
              <a:pPr lvl="1" algn="l"/>
              <a:r>
                <a:rPr lang="en-US" sz="1600" dirty="0" smtClean="0"/>
                <a:t>Due to the quick decrease of the </a:t>
              </a:r>
              <a:endParaRPr lang="en-US" sz="1800" dirty="0" smtClean="0"/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688970" y="1957389"/>
              <a:ext cx="3990975" cy="15844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230188" algn="just" defTabSz="457200" rtl="0" eaLnBrk="1" latinLnBrk="0" hangingPunct="1">
                <a:spcBef>
                  <a:spcPts val="8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7388" indent="-230188" algn="just" defTabSz="457200" rtl="0" eaLnBrk="1" latinLnBrk="0" hangingPunct="1">
                <a:spcBef>
                  <a:spcPts val="600"/>
                </a:spcBef>
                <a:buFont typeface="Arial"/>
                <a:buChar char="–"/>
                <a:defRPr sz="20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974725" indent="-174625" algn="just" defTabSz="457200" rtl="0" eaLnBrk="1" latinLnBrk="0" hangingPunct="1">
                <a:spcBef>
                  <a:spcPts val="600"/>
                </a:spcBef>
                <a:buFont typeface="Arial"/>
                <a:buChar char="•"/>
                <a:defRPr sz="1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374775" indent="-174625" algn="just" defTabSz="457200" rtl="0" eaLnBrk="1" latinLnBrk="0" hangingPunct="1">
                <a:spcBef>
                  <a:spcPts val="600"/>
                </a:spcBef>
                <a:buFont typeface="Arial"/>
                <a:buChar char="–"/>
                <a:defRPr sz="16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1774825" indent="-174625" algn="just" defTabSz="457200" rtl="0" eaLnBrk="1" latinLnBrk="0" hangingPunct="1">
                <a:spcBef>
                  <a:spcPts val="600"/>
                </a:spcBef>
                <a:buFont typeface="Arial"/>
                <a:buChar char="»"/>
                <a:defRPr sz="16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2712" indent="0" algn="l">
                <a:buNone/>
              </a:pPr>
              <a:r>
                <a:rPr lang="en-US" sz="1800" dirty="0" smtClean="0">
                  <a:solidFill>
                    <a:srgbClr val="FF0000"/>
                  </a:solidFill>
                </a:rPr>
                <a:t>         decreases</a:t>
              </a:r>
              <a:r>
                <a:rPr lang="en-US" sz="1800" dirty="0" smtClean="0"/>
                <a:t> as     increases when the network is dense enough.</a:t>
              </a:r>
            </a:p>
            <a:p>
              <a:pPr lvl="1" algn="l"/>
              <a:r>
                <a:rPr lang="en-US" sz="1600" dirty="0" smtClean="0"/>
                <a:t>Due to the transition of a large number of interference paths from </a:t>
              </a:r>
              <a:r>
                <a:rPr lang="en-US" sz="1600" dirty="0" err="1" smtClean="0"/>
                <a:t>NLoS</a:t>
              </a:r>
              <a:r>
                <a:rPr lang="en-US" sz="1600" dirty="0" smtClean="0"/>
                <a:t> to </a:t>
              </a:r>
              <a:r>
                <a:rPr lang="en-US" sz="1600" dirty="0" err="1" smtClean="0"/>
                <a:t>LoS</a:t>
              </a:r>
              <a:endParaRPr lang="en-US" sz="1600" dirty="0" smtClean="0"/>
            </a:p>
            <a:p>
              <a:pPr lvl="1" algn="l"/>
              <a:endParaRPr lang="en-US" sz="1800" dirty="0" smtClean="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409" y="1999001"/>
              <a:ext cx="460706" cy="28376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7148" y="2016012"/>
              <a:ext cx="180850" cy="23950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8606" y="2016013"/>
              <a:ext cx="180850" cy="23950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0128" y="2871680"/>
              <a:ext cx="380749" cy="234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45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 Antenna Heights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200"/>
            <a:ext cx="8229600" cy="2369955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>
                <a:solidFill>
                  <a:srgbClr val="0000FF"/>
                </a:solidFill>
              </a:rPr>
              <a:t>BS-to-UE antenna height difference     is not negligible</a:t>
            </a:r>
          </a:p>
          <a:p>
            <a:pPr lvl="1" algn="l"/>
            <a:r>
              <a:rPr lang="en-US" sz="1800" dirty="0" smtClean="0"/>
              <a:t>UE cannot be closer than     to its serving BS</a:t>
            </a:r>
          </a:p>
          <a:p>
            <a:pPr lvl="1" algn="l"/>
            <a:r>
              <a:rPr lang="en-US" sz="1800" dirty="0" smtClean="0"/>
              <a:t>A cap on the signal power</a:t>
            </a:r>
            <a:endParaRPr lang="en-US" sz="1800" dirty="0"/>
          </a:p>
          <a:p>
            <a:pPr algn="l"/>
            <a:r>
              <a:rPr lang="en-US" sz="2000" dirty="0" smtClean="0"/>
              <a:t>If     is larger than zero, then </a:t>
            </a:r>
            <a:r>
              <a:rPr lang="en-US" sz="2000" dirty="0" smtClean="0">
                <a:solidFill>
                  <a:srgbClr val="FF0000"/>
                </a:solidFill>
              </a:rPr>
              <a:t>the ASE performance will continuously decrease</a:t>
            </a:r>
            <a:r>
              <a:rPr lang="en-US" sz="2000" dirty="0" smtClean="0"/>
              <a:t> with network densification for UD SCNs.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6339DC4-5D3C-4665-A4D3-8D5A6D825B64}"/>
              </a:ext>
            </a:extLst>
          </p:cNvPr>
          <p:cNvSpPr/>
          <p:nvPr/>
        </p:nvSpPr>
        <p:spPr>
          <a:xfrm>
            <a:off x="457200" y="6113199"/>
            <a:ext cx="845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Ding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Ming, and David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López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Pérez. "Please lower small cell antenna heights in 5G." 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</a:rPr>
              <a:t>Global Communications Conference (GLOBECOM)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2016 IEEE. IEEE, 2016.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00" y="3418189"/>
            <a:ext cx="5429283" cy="2032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8118" t="67619" r="81559" b="1323"/>
          <a:stretch/>
        </p:blipFill>
        <p:spPr>
          <a:xfrm>
            <a:off x="3619501" y="1517968"/>
            <a:ext cx="133350" cy="209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87282" t="10596" r="1456" b="58177"/>
          <a:stretch/>
        </p:blipFill>
        <p:spPr>
          <a:xfrm>
            <a:off x="1082962" y="2253680"/>
            <a:ext cx="145478" cy="210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798" y="1134254"/>
            <a:ext cx="163585" cy="22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8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EMIN@W89100Y57WZT3PP7" val="4142"/>
</p:tagLst>
</file>

<file path=ppt/theme/theme1.xml><?xml version="1.0" encoding="utf-8"?>
<a:theme xmlns:a="http://schemas.openxmlformats.org/drawingml/2006/main" name="wgroup-release-04-2011-12-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>
            <a:alpha val="3000"/>
          </a:srgbClr>
        </a:solidFill>
        <a:ln w="3810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wgroup-release-04-2011-12-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37497</TotalTime>
  <Words>2121</Words>
  <Application>Microsoft Macintosh PowerPoint</Application>
  <PresentationFormat>On-screen Show (4:3)</PresentationFormat>
  <Paragraphs>365</Paragraphs>
  <Slides>39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6" baseType="lpstr">
      <vt:lpstr>Apple Chancery</vt:lpstr>
      <vt:lpstr>Calibri</vt:lpstr>
      <vt:lpstr>Cambria Math</vt:lpstr>
      <vt:lpstr>Century Gothic</vt:lpstr>
      <vt:lpstr>Lucida Grande</vt:lpstr>
      <vt:lpstr>Mangal</vt:lpstr>
      <vt:lpstr>ＭＳ Ｐゴシック</vt:lpstr>
      <vt:lpstr>Tahoma</vt:lpstr>
      <vt:lpstr>Times New Roman</vt:lpstr>
      <vt:lpstr>Wingdings</vt:lpstr>
      <vt:lpstr>굴림</vt:lpstr>
      <vt:lpstr>맑은 고딕</vt:lpstr>
      <vt:lpstr>바탕</vt:lpstr>
      <vt:lpstr>Arial</vt:lpstr>
      <vt:lpstr>wgroup-release-04-2011-12-14</vt:lpstr>
      <vt:lpstr>Office Theme</vt:lpstr>
      <vt:lpstr>1_wgroup-release-04-2011-12-14</vt:lpstr>
      <vt:lpstr>UDN Overview  - 2019 UGRP- </vt:lpstr>
      <vt:lpstr>Outline</vt:lpstr>
      <vt:lpstr>PowerPoint Presentation</vt:lpstr>
      <vt:lpstr>Ultra-Dense Network (UDN)</vt:lpstr>
      <vt:lpstr>Ultra-Dense Network(UDN)</vt:lpstr>
      <vt:lpstr>Why are Dense SCNs Different?</vt:lpstr>
      <vt:lpstr>Transition from NLoS to LoS</vt:lpstr>
      <vt:lpstr>Transition from NLoS to LoS</vt:lpstr>
      <vt:lpstr>BS Antenna Heights</vt:lpstr>
      <vt:lpstr>BS Antenna Heights</vt:lpstr>
      <vt:lpstr>Elevated Base Stations</vt:lpstr>
      <vt:lpstr>Elevated Base Stations</vt:lpstr>
      <vt:lpstr>PowerPoint Presentation</vt:lpstr>
      <vt:lpstr>Things to Think for UDN Modeling (1/2)</vt:lpstr>
      <vt:lpstr>Things to Think for UDN Modeling (2/2)</vt:lpstr>
      <vt:lpstr>Base station distribution</vt:lpstr>
      <vt:lpstr>Base station distribution</vt:lpstr>
      <vt:lpstr>Base station distribution</vt:lpstr>
      <vt:lpstr>Base station distribution – PPP</vt:lpstr>
      <vt:lpstr>Base station distribution – PPP</vt:lpstr>
      <vt:lpstr>Base station distribution – PPP</vt:lpstr>
      <vt:lpstr>BS Association Rule</vt:lpstr>
      <vt:lpstr>BS Association Rule</vt:lpstr>
      <vt:lpstr>Channel Modeling</vt:lpstr>
      <vt:lpstr>Channel Modeling - LoS Probability</vt:lpstr>
      <vt:lpstr>Channel Modeling - LoS Probability</vt:lpstr>
      <vt:lpstr>Channel Modeling - LoS Probability</vt:lpstr>
      <vt:lpstr>LoS Probability</vt:lpstr>
      <vt:lpstr>Interference</vt:lpstr>
      <vt:lpstr>Interference</vt:lpstr>
      <vt:lpstr>Interference</vt:lpstr>
      <vt:lpstr>Interference</vt:lpstr>
      <vt:lpstr>Interference</vt:lpstr>
      <vt:lpstr>PowerPoint Presentation</vt:lpstr>
      <vt:lpstr>System Model</vt:lpstr>
      <vt:lpstr>System Model</vt:lpstr>
      <vt:lpstr>Coverage Probability Analysis</vt:lpstr>
      <vt:lpstr>Area Spectral Efficiency</vt:lpstr>
      <vt:lpstr>PowerPoint Presentation</vt:lpstr>
    </vt:vector>
  </TitlesOfParts>
  <Company>Massachusetts Institute of Technology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Watcharapan Suwansantisuk</dc:creator>
  <cp:lastModifiedBy>Lee Jemin</cp:lastModifiedBy>
  <cp:revision>3092</cp:revision>
  <cp:lastPrinted>2019-02-21T06:44:56Z</cp:lastPrinted>
  <dcterms:created xsi:type="dcterms:W3CDTF">2011-06-22T20:54:45Z</dcterms:created>
  <dcterms:modified xsi:type="dcterms:W3CDTF">2019-04-25T12:58:45Z</dcterms:modified>
</cp:coreProperties>
</file>